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46"/>
  </p:notesMasterIdLst>
  <p:handoutMasterIdLst>
    <p:handoutMasterId r:id="rId47"/>
  </p:handoutMasterIdLst>
  <p:sldIdLst>
    <p:sldId id="258" r:id="rId5"/>
    <p:sldId id="261" r:id="rId6"/>
    <p:sldId id="262" r:id="rId7"/>
    <p:sldId id="269" r:id="rId8"/>
    <p:sldId id="315" r:id="rId9"/>
    <p:sldId id="316" r:id="rId10"/>
    <p:sldId id="307" r:id="rId11"/>
    <p:sldId id="263" r:id="rId12"/>
    <p:sldId id="279" r:id="rId13"/>
    <p:sldId id="318" r:id="rId14"/>
    <p:sldId id="310" r:id="rId15"/>
    <p:sldId id="293" r:id="rId16"/>
    <p:sldId id="299" r:id="rId17"/>
    <p:sldId id="319" r:id="rId18"/>
    <p:sldId id="311" r:id="rId19"/>
    <p:sldId id="298" r:id="rId20"/>
    <p:sldId id="297" r:id="rId21"/>
    <p:sldId id="296" r:id="rId22"/>
    <p:sldId id="320" r:id="rId23"/>
    <p:sldId id="312" r:id="rId24"/>
    <p:sldId id="295" r:id="rId25"/>
    <p:sldId id="294" r:id="rId26"/>
    <p:sldId id="306" r:id="rId27"/>
    <p:sldId id="321" r:id="rId28"/>
    <p:sldId id="313" r:id="rId29"/>
    <p:sldId id="305" r:id="rId30"/>
    <p:sldId id="304" r:id="rId31"/>
    <p:sldId id="328" r:id="rId32"/>
    <p:sldId id="322" r:id="rId33"/>
    <p:sldId id="314" r:id="rId34"/>
    <p:sldId id="303" r:id="rId35"/>
    <p:sldId id="302" r:id="rId36"/>
    <p:sldId id="323" r:id="rId37"/>
    <p:sldId id="324" r:id="rId38"/>
    <p:sldId id="325" r:id="rId39"/>
    <p:sldId id="326" r:id="rId40"/>
    <p:sldId id="327" r:id="rId41"/>
    <p:sldId id="264" r:id="rId42"/>
    <p:sldId id="271" r:id="rId43"/>
    <p:sldId id="317" r:id="rId44"/>
    <p:sldId id="29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9" autoAdjust="0"/>
  </p:normalViewPr>
  <p:slideViewPr>
    <p:cSldViewPr snapToGrid="0">
      <p:cViewPr>
        <p:scale>
          <a:sx n="75" d="100"/>
          <a:sy n="75" d="100"/>
        </p:scale>
        <p:origin x="931" y="422"/>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3/23/2023</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12</a:t>
            </a:fld>
            <a:endParaRPr lang="en-US" noProof="0" dirty="0"/>
          </a:p>
        </p:txBody>
      </p:sp>
    </p:spTree>
    <p:extLst>
      <p:ext uri="{BB962C8B-B14F-4D97-AF65-F5344CB8AC3E}">
        <p14:creationId xmlns:p14="http://schemas.microsoft.com/office/powerpoint/2010/main" val="1790508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13</a:t>
            </a:fld>
            <a:endParaRPr lang="en-US" noProof="0" dirty="0"/>
          </a:p>
        </p:txBody>
      </p:sp>
    </p:spTree>
    <p:extLst>
      <p:ext uri="{BB962C8B-B14F-4D97-AF65-F5344CB8AC3E}">
        <p14:creationId xmlns:p14="http://schemas.microsoft.com/office/powerpoint/2010/main" val="299441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16</a:t>
            </a:fld>
            <a:endParaRPr lang="en-US" noProof="0" dirty="0"/>
          </a:p>
        </p:txBody>
      </p:sp>
    </p:spTree>
    <p:extLst>
      <p:ext uri="{BB962C8B-B14F-4D97-AF65-F5344CB8AC3E}">
        <p14:creationId xmlns:p14="http://schemas.microsoft.com/office/powerpoint/2010/main" val="1193615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17</a:t>
            </a:fld>
            <a:endParaRPr lang="en-US" noProof="0" dirty="0"/>
          </a:p>
        </p:txBody>
      </p:sp>
    </p:spTree>
    <p:extLst>
      <p:ext uri="{BB962C8B-B14F-4D97-AF65-F5344CB8AC3E}">
        <p14:creationId xmlns:p14="http://schemas.microsoft.com/office/powerpoint/2010/main" val="1126236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18</a:t>
            </a:fld>
            <a:endParaRPr lang="en-US" noProof="0" dirty="0"/>
          </a:p>
        </p:txBody>
      </p:sp>
    </p:spTree>
    <p:extLst>
      <p:ext uri="{BB962C8B-B14F-4D97-AF65-F5344CB8AC3E}">
        <p14:creationId xmlns:p14="http://schemas.microsoft.com/office/powerpoint/2010/main" val="3991958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21</a:t>
            </a:fld>
            <a:endParaRPr lang="en-US" noProof="0" dirty="0"/>
          </a:p>
        </p:txBody>
      </p:sp>
    </p:spTree>
    <p:extLst>
      <p:ext uri="{BB962C8B-B14F-4D97-AF65-F5344CB8AC3E}">
        <p14:creationId xmlns:p14="http://schemas.microsoft.com/office/powerpoint/2010/main" val="321754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22</a:t>
            </a:fld>
            <a:endParaRPr lang="en-US" noProof="0" dirty="0"/>
          </a:p>
        </p:txBody>
      </p:sp>
    </p:spTree>
    <p:extLst>
      <p:ext uri="{BB962C8B-B14F-4D97-AF65-F5344CB8AC3E}">
        <p14:creationId xmlns:p14="http://schemas.microsoft.com/office/powerpoint/2010/main" val="475486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23</a:t>
            </a:fld>
            <a:endParaRPr lang="en-US" noProof="0" dirty="0"/>
          </a:p>
        </p:txBody>
      </p:sp>
    </p:spTree>
    <p:extLst>
      <p:ext uri="{BB962C8B-B14F-4D97-AF65-F5344CB8AC3E}">
        <p14:creationId xmlns:p14="http://schemas.microsoft.com/office/powerpoint/2010/main" val="403693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26</a:t>
            </a:fld>
            <a:endParaRPr lang="en-US" noProof="0" dirty="0"/>
          </a:p>
        </p:txBody>
      </p:sp>
    </p:spTree>
    <p:extLst>
      <p:ext uri="{BB962C8B-B14F-4D97-AF65-F5344CB8AC3E}">
        <p14:creationId xmlns:p14="http://schemas.microsoft.com/office/powerpoint/2010/main" val="828003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27</a:t>
            </a:fld>
            <a:endParaRPr lang="en-US" noProof="0" dirty="0"/>
          </a:p>
        </p:txBody>
      </p:sp>
    </p:spTree>
    <p:extLst>
      <p:ext uri="{BB962C8B-B14F-4D97-AF65-F5344CB8AC3E}">
        <p14:creationId xmlns:p14="http://schemas.microsoft.com/office/powerpoint/2010/main" val="179563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a:t>
            </a:fld>
            <a:endParaRPr lang="en-US" noProof="0" dirty="0"/>
          </a:p>
        </p:txBody>
      </p:sp>
    </p:spTree>
    <p:extLst>
      <p:ext uri="{BB962C8B-B14F-4D97-AF65-F5344CB8AC3E}">
        <p14:creationId xmlns:p14="http://schemas.microsoft.com/office/powerpoint/2010/main" val="345533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28</a:t>
            </a:fld>
            <a:endParaRPr lang="en-US" noProof="0" dirty="0"/>
          </a:p>
        </p:txBody>
      </p:sp>
    </p:spTree>
    <p:extLst>
      <p:ext uri="{BB962C8B-B14F-4D97-AF65-F5344CB8AC3E}">
        <p14:creationId xmlns:p14="http://schemas.microsoft.com/office/powerpoint/2010/main" val="129131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31</a:t>
            </a:fld>
            <a:endParaRPr lang="en-US" noProof="0" dirty="0"/>
          </a:p>
        </p:txBody>
      </p:sp>
    </p:spTree>
    <p:extLst>
      <p:ext uri="{BB962C8B-B14F-4D97-AF65-F5344CB8AC3E}">
        <p14:creationId xmlns:p14="http://schemas.microsoft.com/office/powerpoint/2010/main" val="3256378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32</a:t>
            </a:fld>
            <a:endParaRPr lang="en-US" noProof="0" dirty="0"/>
          </a:p>
        </p:txBody>
      </p:sp>
    </p:spTree>
    <p:extLst>
      <p:ext uri="{BB962C8B-B14F-4D97-AF65-F5344CB8AC3E}">
        <p14:creationId xmlns:p14="http://schemas.microsoft.com/office/powerpoint/2010/main" val="590676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38</a:t>
            </a:fld>
            <a:endParaRPr lang="en-US" noProof="0" dirty="0"/>
          </a:p>
        </p:txBody>
      </p:sp>
    </p:spTree>
    <p:extLst>
      <p:ext uri="{BB962C8B-B14F-4D97-AF65-F5344CB8AC3E}">
        <p14:creationId xmlns:p14="http://schemas.microsoft.com/office/powerpoint/2010/main" val="2258266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39</a:t>
            </a:fld>
            <a:endParaRPr lang="en-US" noProof="0" dirty="0"/>
          </a:p>
        </p:txBody>
      </p:sp>
    </p:spTree>
    <p:extLst>
      <p:ext uri="{BB962C8B-B14F-4D97-AF65-F5344CB8AC3E}">
        <p14:creationId xmlns:p14="http://schemas.microsoft.com/office/powerpoint/2010/main" val="637557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40</a:t>
            </a:fld>
            <a:endParaRPr lang="en-US" noProof="0" dirty="0"/>
          </a:p>
        </p:txBody>
      </p:sp>
    </p:spTree>
    <p:extLst>
      <p:ext uri="{BB962C8B-B14F-4D97-AF65-F5344CB8AC3E}">
        <p14:creationId xmlns:p14="http://schemas.microsoft.com/office/powerpoint/2010/main" val="217467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3</a:t>
            </a:fld>
            <a:endParaRPr lang="en-US" noProof="0" dirty="0"/>
          </a:p>
        </p:txBody>
      </p:sp>
    </p:spTree>
    <p:extLst>
      <p:ext uri="{BB962C8B-B14F-4D97-AF65-F5344CB8AC3E}">
        <p14:creationId xmlns:p14="http://schemas.microsoft.com/office/powerpoint/2010/main" val="592779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4</a:t>
            </a:fld>
            <a:endParaRPr lang="en-US" noProof="0" dirty="0"/>
          </a:p>
        </p:txBody>
      </p:sp>
    </p:spTree>
    <p:extLst>
      <p:ext uri="{BB962C8B-B14F-4D97-AF65-F5344CB8AC3E}">
        <p14:creationId xmlns:p14="http://schemas.microsoft.com/office/powerpoint/2010/main" val="259368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5</a:t>
            </a:fld>
            <a:endParaRPr lang="en-US" noProof="0" dirty="0"/>
          </a:p>
        </p:txBody>
      </p:sp>
    </p:spTree>
    <p:extLst>
      <p:ext uri="{BB962C8B-B14F-4D97-AF65-F5344CB8AC3E}">
        <p14:creationId xmlns:p14="http://schemas.microsoft.com/office/powerpoint/2010/main" val="11188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6</a:t>
            </a:fld>
            <a:endParaRPr lang="en-US" noProof="0" dirty="0"/>
          </a:p>
        </p:txBody>
      </p:sp>
    </p:spTree>
    <p:extLst>
      <p:ext uri="{BB962C8B-B14F-4D97-AF65-F5344CB8AC3E}">
        <p14:creationId xmlns:p14="http://schemas.microsoft.com/office/powerpoint/2010/main" val="1163396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dirty="0"/>
          </a:p>
        </p:txBody>
      </p:sp>
    </p:spTree>
    <p:extLst>
      <p:ext uri="{BB962C8B-B14F-4D97-AF65-F5344CB8AC3E}">
        <p14:creationId xmlns:p14="http://schemas.microsoft.com/office/powerpoint/2010/main" val="297710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8</a:t>
            </a:fld>
            <a:endParaRPr lang="en-US" noProof="0" dirty="0"/>
          </a:p>
        </p:txBody>
      </p:sp>
    </p:spTree>
    <p:extLst>
      <p:ext uri="{BB962C8B-B14F-4D97-AF65-F5344CB8AC3E}">
        <p14:creationId xmlns:p14="http://schemas.microsoft.com/office/powerpoint/2010/main" val="244564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9</a:t>
            </a:fld>
            <a:endParaRPr lang="en-US" noProof="0" dirty="0"/>
          </a:p>
        </p:txBody>
      </p:sp>
    </p:spTree>
    <p:extLst>
      <p:ext uri="{BB962C8B-B14F-4D97-AF65-F5344CB8AC3E}">
        <p14:creationId xmlns:p14="http://schemas.microsoft.com/office/powerpoint/2010/main" val="210460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3/23/2023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786383"/>
            <a:ext cx="3068833" cy="2093975"/>
          </a:xfrm>
        </p:spPr>
        <p:txBody>
          <a:bodyPr anchor="b">
            <a:normAutofit/>
          </a:bodyPr>
          <a:lstStyle>
            <a:lvl1pPr>
              <a:lnSpc>
                <a:spcPct val="90000"/>
              </a:lnSpc>
              <a:defRPr sz="3600" b="0">
                <a:solidFill>
                  <a:srgbClr val="FFFFFF"/>
                </a:solidFill>
              </a:defRPr>
            </a:lvl1pPr>
          </a:lstStyle>
          <a:p>
            <a:r>
              <a:rPr lang="en-US" noProof="0"/>
              <a:t>Click to edit Master title style</a:t>
            </a:r>
          </a:p>
        </p:txBody>
      </p:sp>
      <p:sp>
        <p:nvSpPr>
          <p:cNvPr id="3" name="Content Placeholder 2"/>
          <p:cNvSpPr>
            <a:spLocks noGrp="1"/>
          </p:cNvSpPr>
          <p:nvPr>
            <p:ph idx="1"/>
          </p:nvPr>
        </p:nvSpPr>
        <p:spPr>
          <a:xfrm>
            <a:off x="5458984" y="812800"/>
            <a:ext cx="5713841" cy="48686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092200" y="3043050"/>
            <a:ext cx="3068832" cy="2638359"/>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3AB9C849-F1D8-4230-9F2F-9250D675BB2A}"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F2DB7022-84E8-42F0-8AEA-ADED76AFD446}" type="datetime1">
              <a:rPr lang="en-US" smtClean="0"/>
              <a:t>3/23/2023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3068577" y="880375"/>
            <a:ext cx="6054846" cy="634336"/>
          </a:xfrm>
        </p:spPr>
        <p:txBody>
          <a:bodyPr anchor="ctr">
            <a:noAutofit/>
          </a:bodyPr>
          <a:lstStyle>
            <a:lvl1pPr algn="ctr">
              <a:lnSpc>
                <a:spcPct val="90000"/>
              </a:lnSpc>
              <a:defRPr sz="3600" b="1" i="0">
                <a:solidFill>
                  <a:schemeClr val="tx1">
                    <a:lumMod val="75000"/>
                    <a:lumOff val="25000"/>
                  </a:schemeClr>
                </a:solidFill>
                <a:latin typeface="+mn-lt"/>
              </a:defRPr>
            </a:lvl1pPr>
          </a:lstStyle>
          <a:p>
            <a:r>
              <a:rPr lang="en-US" noProof="0"/>
              <a:t>Click to edit Master title style</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E6BF20AA-C418-460A-B9CF-8F3DD94C436D}"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3/23/2023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solidFill>
        </p:spPr>
        <p:txBody>
          <a:bodyPr lIns="457200" tIns="45720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chor="b">
            <a:noAutofit/>
          </a:bodyPr>
          <a:lstStyle>
            <a:lvl1pPr algn="ctr">
              <a:defRPr sz="4400" b="1">
                <a:solidFill>
                  <a:srgbClr val="FFFFFF"/>
                </a:solidFill>
              </a:defRPr>
            </a:lvl1pPr>
          </a:lstStyle>
          <a:p>
            <a:r>
              <a:rPr lang="en-US" noProof="0"/>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B5046700-360D-4474-9946-7580E8968658}" type="datetime1">
              <a:rPr lang="en-US" noProof="0" smtClean="0"/>
              <a:t>3/23/2023</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noProof="0" dirty="0"/>
              <a:t>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3A98EE3D-8CD1-4C3F-BD1C-C98C9596463C}" type="slidenum">
              <a:rPr lang="en-US" noProof="0" smtClean="0"/>
              <a:pPr/>
              <a:t>‹#›</a:t>
            </a:fld>
            <a:endParaRPr lang="en-US"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42F667F3-A942-43B7-9681-6435F4941075}" type="datetime1">
              <a:rPr lang="en-US" smtClean="0"/>
              <a:t>3/23/2023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3/23/2023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346200"/>
            <a:ext cx="2448033" cy="4530725"/>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092200" y="1346200"/>
            <a:ext cx="7480300" cy="4530723"/>
          </a:xfrm>
        </p:spPr>
        <p:txBody>
          <a:bodyPr vert="eaVert" lIns="45720" tIns="0" rIns="4572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D576BB9-001A-4B59-8C51-603E71AE3226}" type="datetime1">
              <a:rPr lang="en-US" noProof="0" smtClean="0"/>
              <a:t>3/23/2023</a:t>
            </a:fld>
            <a:endParaRPr lang="en-US" noProof="0"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noProof="0" dirty="0"/>
              <a:t>Footer</a:t>
            </a:r>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3/23/2023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3/23/2023</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3/23/2023</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7E74ECCD-A9BB-4C40-8999-9FDE0B2AF02D}" type="datetime1">
              <a:rPr lang="en-US" smtClean="0"/>
              <a:t>3/23/2023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Footer</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6731"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395"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B9A11315-80A2-4A6F-99BC-2337EDBA509A}" type="datetime1">
              <a:rPr lang="en-US" smtClean="0"/>
              <a:t>3/23/2023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Footer</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323FCEE-D38D-4315-8661-B8B16CE6B114}" type="datetime1">
              <a:rPr lang="en-US" smtClean="0"/>
              <a:t>3/23/2023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Footer</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solidFill>
                  <a:schemeClr val="tx1">
                    <a:lumMod val="75000"/>
                    <a:lumOff val="25000"/>
                  </a:schemeClr>
                </a:solidFill>
              </a:defRPr>
            </a:lvl1pPr>
          </a:lstStyle>
          <a:p>
            <a:fld id="{27909053-E1DD-4959-BC7A-C98D3D2614DC}" type="datetime1">
              <a:rPr lang="en-US" noProof="0" smtClean="0"/>
              <a:t>3/23/2023</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10F8E8D-DF54-49BE-BDBC-401B280C4E3C}" type="datetime1">
              <a:rPr lang="en-US" noProof="0" smtClean="0"/>
              <a:t>3/23/2023</a:t>
            </a:fld>
            <a:endParaRPr lang="en-US" noProof="0" dirty="0"/>
          </a:p>
        </p:txBody>
      </p:sp>
      <p:sp>
        <p:nvSpPr>
          <p:cNvPr id="5" name="Footer Placeholder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r>
              <a:rPr lang="en-US" noProof="0" dirty="0"/>
              <a:t>Footer</a:t>
            </a:r>
          </a:p>
        </p:txBody>
      </p:sp>
      <p:sp>
        <p:nvSpPr>
          <p:cNvPr id="6" name="Slide Number Placeholder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Online/index.php"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onlineeducation.com/" TargetMode="External"/><Relationship Id="rId5" Type="http://schemas.openxmlformats.org/officeDocument/2006/relationships/hyperlink" Target="https://www.mtcst.com/" TargetMode="External"/><Relationship Id="rId4" Type="http://schemas.openxmlformats.org/officeDocument/2006/relationships/hyperlink" Target="https://www.w3schools.com/php/default.as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oup of people talking">
            <a:extLst>
              <a:ext uri="{FF2B5EF4-FFF2-40B4-BE49-F238E27FC236}">
                <a16:creationId xmlns:a16="http://schemas.microsoft.com/office/drawing/2014/main" id="{C7D5F6B1-1228-4C2A-AE2C-950C34054CE4}"/>
              </a:ext>
            </a:extLst>
          </p:cNvPr>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a:xfrm>
            <a:off x="0" y="0"/>
            <a:ext cx="6311900" cy="6858000"/>
          </a:xfrm>
        </p:spPr>
      </p:pic>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p:txBody>
          <a:bodyPr/>
          <a:lstStyle/>
          <a:p>
            <a:r>
              <a:rPr lang="en-US" dirty="0"/>
              <a:t>Digital Edu</a:t>
            </a:r>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a:xfrm>
            <a:off x="7009675" y="3904493"/>
            <a:ext cx="4526280" cy="1279652"/>
          </a:xfrm>
        </p:spPr>
        <p:txBody>
          <a:bodyPr/>
          <a:lstStyle/>
          <a:p>
            <a:r>
              <a:rPr lang="en-US" dirty="0">
                <a:latin typeface="+mj-lt"/>
              </a:rPr>
              <a:t>Online Education System</a:t>
            </a:r>
          </a:p>
        </p:txBody>
      </p:sp>
      <p:sp>
        <p:nvSpPr>
          <p:cNvPr id="5" name="TextBox 4">
            <a:extLst>
              <a:ext uri="{FF2B5EF4-FFF2-40B4-BE49-F238E27FC236}">
                <a16:creationId xmlns:a16="http://schemas.microsoft.com/office/drawing/2014/main" id="{7A6E872A-4036-0E2A-3A8F-6B5C93B23C65}"/>
              </a:ext>
            </a:extLst>
          </p:cNvPr>
          <p:cNvSpPr txBox="1"/>
          <p:nvPr/>
        </p:nvSpPr>
        <p:spPr>
          <a:xfrm>
            <a:off x="8785370" y="5251075"/>
            <a:ext cx="6094602" cy="1477328"/>
          </a:xfrm>
          <a:prstGeom prst="rect">
            <a:avLst/>
          </a:prstGeom>
          <a:noFill/>
        </p:spPr>
        <p:txBody>
          <a:bodyPr wrap="square">
            <a:spAutoFit/>
          </a:bodyPr>
          <a:lstStyle/>
          <a:p>
            <a:r>
              <a:rPr lang="en-US" dirty="0"/>
              <a:t>Members</a:t>
            </a:r>
          </a:p>
          <a:p>
            <a:pPr marL="342900" indent="-342900">
              <a:buFont typeface="Wingdings" panose="05000000000000000000" pitchFamily="2" charset="2"/>
              <a:buChar char="Ø"/>
            </a:pPr>
            <a:r>
              <a:rPr lang="en-US" dirty="0"/>
              <a:t>ARJUN A L(32020806013)</a:t>
            </a:r>
          </a:p>
          <a:p>
            <a:pPr marL="342900" indent="-342900">
              <a:buFont typeface="Wingdings" panose="05000000000000000000" pitchFamily="2" charset="2"/>
              <a:buChar char="Ø"/>
            </a:pPr>
            <a:r>
              <a:rPr lang="en-US" dirty="0"/>
              <a:t>ARUN B S(32020806014)</a:t>
            </a:r>
          </a:p>
          <a:p>
            <a:pPr marL="342900" indent="-342900">
              <a:buFont typeface="Wingdings" panose="05000000000000000000" pitchFamily="2" charset="2"/>
              <a:buChar char="Ø"/>
            </a:pPr>
            <a:r>
              <a:rPr lang="en-US" dirty="0"/>
              <a:t>ATHIL CHAND(3202080615)</a:t>
            </a:r>
          </a:p>
          <a:p>
            <a:pPr marL="342900" indent="-342900">
              <a:buFont typeface="Wingdings" panose="05000000000000000000" pitchFamily="2" charset="2"/>
              <a:buChar char="Ø"/>
            </a:pPr>
            <a:r>
              <a:rPr lang="en-US" dirty="0"/>
              <a:t>JYOTHISH S L(32020806022)</a:t>
            </a:r>
          </a:p>
        </p:txBody>
      </p:sp>
      <p:cxnSp>
        <p:nvCxnSpPr>
          <p:cNvPr id="7" name="Straight Connector 6">
            <a:extLst>
              <a:ext uri="{FF2B5EF4-FFF2-40B4-BE49-F238E27FC236}">
                <a16:creationId xmlns:a16="http://schemas.microsoft.com/office/drawing/2014/main" id="{8AA8E5F6-F85C-E168-EEB6-57FD40F65C4F}"/>
              </a:ext>
            </a:extLst>
          </p:cNvPr>
          <p:cNvCxnSpPr>
            <a:cxnSpLocks/>
          </p:cNvCxnSpPr>
          <p:nvPr/>
        </p:nvCxnSpPr>
        <p:spPr>
          <a:xfrm>
            <a:off x="7120647" y="4330460"/>
            <a:ext cx="4035033" cy="0"/>
          </a:xfrm>
          <a:prstGeom prst="line">
            <a:avLst/>
          </a:prstGeom>
          <a:ln w="38100" cmpd="sng">
            <a:solidFill>
              <a:schemeClr val="accent1"/>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Student Module</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1"/>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5" name="Picture 14">
            <a:extLst>
              <a:ext uri="{FF2B5EF4-FFF2-40B4-BE49-F238E27FC236}">
                <a16:creationId xmlns:a16="http://schemas.microsoft.com/office/drawing/2014/main" id="{C0DE6A80-4CCD-6C0B-2825-3A60E75239EE}"/>
              </a:ext>
            </a:extLst>
          </p:cNvPr>
          <p:cNvPicPr>
            <a:picLocks noChangeAspect="1"/>
          </p:cNvPicPr>
          <p:nvPr/>
        </p:nvPicPr>
        <p:blipFill rotWithShape="1">
          <a:blip r:embed="rId2">
            <a:extLst>
              <a:ext uri="{28A0092B-C50C-407E-A947-70E740481C1C}">
                <a14:useLocalDpi xmlns:a14="http://schemas.microsoft.com/office/drawing/2010/main" val="0"/>
              </a:ext>
            </a:extLst>
          </a:blip>
          <a:srcRect l="13831"/>
          <a:stretch/>
        </p:blipFill>
        <p:spPr>
          <a:xfrm>
            <a:off x="-1" y="0"/>
            <a:ext cx="4424364" cy="6858000"/>
          </a:xfrm>
          <a:prstGeom prst="rect">
            <a:avLst/>
          </a:prstGeom>
        </p:spPr>
      </p:pic>
    </p:spTree>
    <p:extLst>
      <p:ext uri="{BB962C8B-B14F-4D97-AF65-F5344CB8AC3E}">
        <p14:creationId xmlns:p14="http://schemas.microsoft.com/office/powerpoint/2010/main" val="1338319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019F32-0D82-3735-E1C7-2B8E02B3E266}"/>
              </a:ext>
            </a:extLst>
          </p:cNvPr>
          <p:cNvSpPr txBox="1"/>
          <p:nvPr/>
        </p:nvSpPr>
        <p:spPr>
          <a:xfrm>
            <a:off x="2701861" y="613037"/>
            <a:ext cx="6094602" cy="5631926"/>
          </a:xfrm>
          <a:prstGeom prst="rect">
            <a:avLst/>
          </a:prstGeom>
          <a:noFill/>
        </p:spPr>
        <p:txBody>
          <a:bodyPr wrap="square">
            <a:spAutoFit/>
          </a:bodyPr>
          <a:lstStyle/>
          <a:p>
            <a:pPr marL="408940">
              <a:spcBef>
                <a:spcPts val="690"/>
              </a:spcBef>
              <a:spcAft>
                <a:spcPts val="0"/>
              </a:spcAf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rPr>
              <a:t>          	1.</a:t>
            </a:r>
            <a:r>
              <a:rPr lang="en-US" sz="1800" b="1" dirty="0">
                <a:effectLst/>
                <a:latin typeface="Times New Roman" panose="02020603050405020304" pitchFamily="18" charset="0"/>
                <a:ea typeface="Times New Roman" panose="02020603050405020304" pitchFamily="18" charset="0"/>
              </a:rPr>
              <a:t>Student Module</a:t>
            </a:r>
            <a:endParaRPr lang="en-IN" sz="1600" dirty="0">
              <a:effectLst/>
              <a:latin typeface="Times New Roman" panose="02020603050405020304" pitchFamily="18" charset="0"/>
              <a:ea typeface="Times New Roman" panose="02020603050405020304" pitchFamily="18" charset="0"/>
            </a:endParaRPr>
          </a:p>
          <a:p>
            <a:r>
              <a:rPr lang="en-US" sz="16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Profile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Online class and video conference</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Chat (</a:t>
            </a:r>
            <a:r>
              <a:rPr lang="en-US" sz="1800" dirty="0" err="1">
                <a:effectLst/>
                <a:latin typeface="Times New Roman" panose="02020603050405020304" pitchFamily="18" charset="0"/>
                <a:ea typeface="Times New Roman" panose="02020603050405020304" pitchFamily="18" charset="0"/>
              </a:rPr>
              <a:t>Teacher,HOD</a:t>
            </a:r>
            <a:r>
              <a:rPr lang="en-US" sz="18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Notes Viewing</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Notice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Student library</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Time Table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Fees Payment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Leave Apply</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Attendance View</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Daily Attend</a:t>
            </a:r>
            <a:r>
              <a:rPr lang="en-US" sz="1600" dirty="0">
                <a:latin typeface="Times New Roman" panose="02020603050405020304" pitchFamily="18" charset="0"/>
                <a:ea typeface="Times New Roman" panose="02020603050405020304" pitchFamily="18" charset="0"/>
              </a:rPr>
              <a:t>ance</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Monthly Attendance</a:t>
            </a:r>
          </a:p>
          <a:p>
            <a:pPr marL="800100" lvl="1" indent="-342900">
              <a:lnSpc>
                <a:spcPct val="115000"/>
              </a:lnSpc>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Sem wise Attendance</a:t>
            </a:r>
            <a:endParaRPr lang="en-IN" sz="16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Symbol" panose="05050102010706020507" pitchFamily="18" charset="2"/>
              <a:buChar char=""/>
            </a:pP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Reporting</a:t>
            </a:r>
            <a:endParaRPr lang="en-IN" sz="16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E5B91619-60AC-39B0-BCB7-0A27088E2A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028" y="3894392"/>
            <a:ext cx="3187644" cy="3187644"/>
          </a:xfrm>
          <a:prstGeom prst="rect">
            <a:avLst/>
          </a:prstGeom>
        </p:spPr>
      </p:pic>
      <p:pic>
        <p:nvPicPr>
          <p:cNvPr id="11" name="Picture 10">
            <a:extLst>
              <a:ext uri="{FF2B5EF4-FFF2-40B4-BE49-F238E27FC236}">
                <a16:creationId xmlns:a16="http://schemas.microsoft.com/office/drawing/2014/main" id="{C89256C8-D123-F1DB-4630-5E673A6ED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9609" y="3050704"/>
            <a:ext cx="3576063" cy="2242749"/>
          </a:xfrm>
          <a:prstGeom prst="rect">
            <a:avLst/>
          </a:prstGeom>
        </p:spPr>
      </p:pic>
    </p:spTree>
    <p:extLst>
      <p:ext uri="{BB962C8B-B14F-4D97-AF65-F5344CB8AC3E}">
        <p14:creationId xmlns:p14="http://schemas.microsoft.com/office/powerpoint/2010/main" val="196956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9AA8295E-3A48-457F-9D36-850F213EAD19}"/>
              </a:ext>
            </a:extLst>
          </p:cNvPr>
          <p:cNvSpPr>
            <a:spLocks noChangeArrowheads="1"/>
          </p:cNvSpPr>
          <p:nvPr/>
        </p:nvSpPr>
        <p:spPr bwMode="auto">
          <a:xfrm>
            <a:off x="1224793" y="621628"/>
            <a:ext cx="1267017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 STUDENT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0">
            <a:extLst>
              <a:ext uri="{FF2B5EF4-FFF2-40B4-BE49-F238E27FC236}">
                <a16:creationId xmlns:a16="http://schemas.microsoft.com/office/drawing/2014/main" id="{BACB6586-EA14-763F-13C7-966FAD875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488" y="332313"/>
            <a:ext cx="4764947" cy="63341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98F7984-80DA-AB9D-6CF5-29C550847A47}"/>
              </a:ext>
            </a:extLst>
          </p:cNvPr>
          <p:cNvSpPr>
            <a:spLocks noChangeArrowheads="1"/>
          </p:cNvSpPr>
          <p:nvPr/>
        </p:nvSpPr>
        <p:spPr bwMode="auto">
          <a:xfrm>
            <a:off x="269875" y="7524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284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F67EA427-1B33-5911-22BC-90C9CC5A544F}"/>
              </a:ext>
            </a:extLst>
          </p:cNvPr>
          <p:cNvSpPr>
            <a:spLocks noChangeArrowheads="1"/>
          </p:cNvSpPr>
          <p:nvPr/>
        </p:nvSpPr>
        <p:spPr bwMode="auto">
          <a:xfrm>
            <a:off x="3129094" y="1031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3136" tIns="57132" rIns="101568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LEVEL 1.1: STUDENT[Details 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3" name="Picture 11">
            <a:extLst>
              <a:ext uri="{FF2B5EF4-FFF2-40B4-BE49-F238E27FC236}">
                <a16:creationId xmlns:a16="http://schemas.microsoft.com/office/drawing/2014/main" id="{F61C2557-9CFF-1AC9-75AB-A9B590B7D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094" y="1489045"/>
            <a:ext cx="4968875" cy="4678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9BA25C6-3838-3CCC-83EA-E8398B5032A5}"/>
              </a:ext>
            </a:extLst>
          </p:cNvPr>
          <p:cNvSpPr>
            <a:spLocks noChangeArrowheads="1"/>
          </p:cNvSpPr>
          <p:nvPr/>
        </p:nvSpPr>
        <p:spPr bwMode="auto">
          <a:xfrm>
            <a:off x="3129094" y="61674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15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Teacher Module</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1"/>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Picture 13">
            <a:extLst>
              <a:ext uri="{FF2B5EF4-FFF2-40B4-BE49-F238E27FC236}">
                <a16:creationId xmlns:a16="http://schemas.microsoft.com/office/drawing/2014/main" id="{88013006-474D-9218-32AE-CC774D54B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62" y="0"/>
            <a:ext cx="5000425" cy="6929303"/>
          </a:xfrm>
          <a:prstGeom prst="rect">
            <a:avLst/>
          </a:prstGeom>
        </p:spPr>
      </p:pic>
    </p:spTree>
    <p:extLst>
      <p:ext uri="{BB962C8B-B14F-4D97-AF65-F5344CB8AC3E}">
        <p14:creationId xmlns:p14="http://schemas.microsoft.com/office/powerpoint/2010/main" val="267999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78CD17-61F7-D27F-ADFD-EB994A731461}"/>
              </a:ext>
            </a:extLst>
          </p:cNvPr>
          <p:cNvSpPr txBox="1"/>
          <p:nvPr/>
        </p:nvSpPr>
        <p:spPr>
          <a:xfrm>
            <a:off x="3047301" y="1318468"/>
            <a:ext cx="6094602" cy="5074723"/>
          </a:xfrm>
          <a:prstGeom prst="rect">
            <a:avLst/>
          </a:prstGeom>
          <a:noFill/>
        </p:spPr>
        <p:txBody>
          <a:bodyPr wrap="square">
            <a:spAutoFit/>
          </a:bodyPr>
          <a:lstStyle/>
          <a:p>
            <a:pPr marL="457200" indent="457200"/>
            <a:r>
              <a:rPr lang="en-US" sz="1600" b="1" dirty="0">
                <a:effectLst/>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Teacher module</a:t>
            </a:r>
            <a:endParaRPr lang="en-IN" sz="1600" dirty="0">
              <a:effectLst/>
              <a:latin typeface="Times New Roman" panose="02020603050405020304" pitchFamily="18" charset="0"/>
              <a:ea typeface="Times New Roman" panose="02020603050405020304" pitchFamily="18" charset="0"/>
            </a:endParaRPr>
          </a:p>
          <a:p>
            <a:pPr marL="457200" indent="457200"/>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Notes uploading</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Profile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Online Class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View  Student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Chat (</a:t>
            </a:r>
            <a:r>
              <a:rPr lang="en-US" sz="1800" dirty="0" err="1">
                <a:effectLst/>
                <a:latin typeface="Times New Roman" panose="02020603050405020304" pitchFamily="18" charset="0"/>
                <a:ea typeface="Times New Roman" panose="02020603050405020304" pitchFamily="18" charset="0"/>
              </a:rPr>
              <a:t>Student,HOD</a:t>
            </a:r>
            <a:r>
              <a:rPr lang="en-US" sz="18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Attendance &amp; View</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Daily Attend</a:t>
            </a:r>
            <a:r>
              <a:rPr lang="en-US" sz="1600" dirty="0">
                <a:latin typeface="Times New Roman" panose="02020603050405020304" pitchFamily="18" charset="0"/>
                <a:ea typeface="Times New Roman" panose="02020603050405020304" pitchFamily="18" charset="0"/>
              </a:rPr>
              <a:t>ance</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Monthly Attendance</a:t>
            </a:r>
          </a:p>
          <a:p>
            <a:pPr marL="800100" lvl="1" indent="-342900">
              <a:lnSpc>
                <a:spcPct val="115000"/>
              </a:lnSpc>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Sem wise Attendance</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Library</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Leaves Apply</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Timetable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Reporting</a:t>
            </a:r>
            <a:endParaRPr lang="en-IN" sz="16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600"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98CEB393-FB7E-3D12-AAB3-239652886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365" y="923925"/>
            <a:ext cx="4286250" cy="5934075"/>
          </a:xfrm>
          <a:prstGeom prst="rect">
            <a:avLst/>
          </a:prstGeom>
        </p:spPr>
      </p:pic>
    </p:spTree>
    <p:extLst>
      <p:ext uri="{BB962C8B-B14F-4D97-AF65-F5344CB8AC3E}">
        <p14:creationId xmlns:p14="http://schemas.microsoft.com/office/powerpoint/2010/main" val="4286005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6BC0E481-E9AD-B58E-2F8B-F31422418A2D}"/>
              </a:ext>
            </a:extLst>
          </p:cNvPr>
          <p:cNvSpPr>
            <a:spLocks noChangeArrowheads="1"/>
          </p:cNvSpPr>
          <p:nvPr/>
        </p:nvSpPr>
        <p:spPr bwMode="auto">
          <a:xfrm>
            <a:off x="-823100" y="650769"/>
            <a:ext cx="10634013" cy="51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50138" tIns="57132" rIns="39357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 TEACHER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7" name="Picture 12">
            <a:extLst>
              <a:ext uri="{FF2B5EF4-FFF2-40B4-BE49-F238E27FC236}">
                <a16:creationId xmlns:a16="http://schemas.microsoft.com/office/drawing/2014/main" id="{D4EADBE0-DF5B-0A9E-A3FC-FD4B5B14B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620" y="519386"/>
            <a:ext cx="4914265" cy="6175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BAB3360-3D90-178A-05D8-DC7366842899}"/>
              </a:ext>
            </a:extLst>
          </p:cNvPr>
          <p:cNvSpPr>
            <a:spLocks noChangeArrowheads="1"/>
          </p:cNvSpPr>
          <p:nvPr/>
        </p:nvSpPr>
        <p:spPr bwMode="auto">
          <a:xfrm flipV="1">
            <a:off x="3032620" y="6458263"/>
            <a:ext cx="10634013" cy="51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3136" tIns="57132" rIns="101568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555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A527D48A-A9D1-A63E-D16B-6D226BED13E2}"/>
              </a:ext>
            </a:extLst>
          </p:cNvPr>
          <p:cNvSpPr>
            <a:spLocks noChangeArrowheads="1"/>
          </p:cNvSpPr>
          <p:nvPr/>
        </p:nvSpPr>
        <p:spPr bwMode="auto">
          <a:xfrm>
            <a:off x="2773680" y="1363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LEVEL 1.2: TEACHER[Details View]</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13">
            <a:extLst>
              <a:ext uri="{FF2B5EF4-FFF2-40B4-BE49-F238E27FC236}">
                <a16:creationId xmlns:a16="http://schemas.microsoft.com/office/drawing/2014/main" id="{6EA9782B-0724-5A9F-AC66-DE02D4544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680" y="1820863"/>
            <a:ext cx="5006975" cy="4084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31F217C-41BD-282D-407E-E3AD0765235B}"/>
              </a:ext>
            </a:extLst>
          </p:cNvPr>
          <p:cNvSpPr>
            <a:spLocks noChangeArrowheads="1"/>
          </p:cNvSpPr>
          <p:nvPr/>
        </p:nvSpPr>
        <p:spPr bwMode="auto">
          <a:xfrm>
            <a:off x="2773680" y="59626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0893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EA8091EF-60D6-9CB1-4665-C0C256108EDE}"/>
              </a:ext>
            </a:extLst>
          </p:cNvPr>
          <p:cNvSpPr>
            <a:spLocks noChangeArrowheads="1"/>
          </p:cNvSpPr>
          <p:nvPr/>
        </p:nvSpPr>
        <p:spPr bwMode="auto">
          <a:xfrm>
            <a:off x="2606040" y="13065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LEVEL 1.3: TEACHER[Classes]</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145" name="Picture 35">
            <a:extLst>
              <a:ext uri="{FF2B5EF4-FFF2-40B4-BE49-F238E27FC236}">
                <a16:creationId xmlns:a16="http://schemas.microsoft.com/office/drawing/2014/main" id="{AB2C3D3E-C5A0-3E90-2701-383D6C24E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560" y="2606674"/>
            <a:ext cx="5974080" cy="24304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17C2F29-95B3-C118-F984-EB8F11CD9D30}"/>
              </a:ext>
            </a:extLst>
          </p:cNvPr>
          <p:cNvSpPr>
            <a:spLocks noChangeArrowheads="1"/>
          </p:cNvSpPr>
          <p:nvPr/>
        </p:nvSpPr>
        <p:spPr bwMode="auto">
          <a:xfrm>
            <a:off x="2956560" y="50942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4" descr="Powerpoint Template - Fotolip.com Rich image and wallpaper">
            <a:extLst>
              <a:ext uri="{FF2B5EF4-FFF2-40B4-BE49-F238E27FC236}">
                <a16:creationId xmlns:a16="http://schemas.microsoft.com/office/drawing/2014/main" id="{A58D4B6B-943B-323D-0471-E92A9A8429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4357"/>
          <a:stretch/>
        </p:blipFill>
        <p:spPr bwMode="auto">
          <a:xfrm flipH="1">
            <a:off x="9136625" y="0"/>
            <a:ext cx="3055375" cy="68580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9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HOD Module</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1"/>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26" name="Picture 2" descr="Chinese teacher-trainee fails qualification test due to her height ...">
            <a:extLst>
              <a:ext uri="{FF2B5EF4-FFF2-40B4-BE49-F238E27FC236}">
                <a16:creationId xmlns:a16="http://schemas.microsoft.com/office/drawing/2014/main" id="{FE3501F2-53A1-4FA4-FFDE-13ECBC5D49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03"/>
          <a:stretch/>
        </p:blipFill>
        <p:spPr bwMode="auto">
          <a:xfrm>
            <a:off x="0" y="0"/>
            <a:ext cx="4424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7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097BE-A044-49F5-B5CA-AE183B956585}"/>
              </a:ext>
            </a:extLst>
          </p:cNvPr>
          <p:cNvSpPr>
            <a:spLocks noGrp="1"/>
          </p:cNvSpPr>
          <p:nvPr>
            <p:ph type="title"/>
          </p:nvPr>
        </p:nvSpPr>
        <p:spPr/>
        <p:txBody>
          <a:bodyPr/>
          <a:lstStyle/>
          <a:p>
            <a:r>
              <a:rPr lang="en-US" dirty="0"/>
              <a:t>INDEX</a:t>
            </a:r>
          </a:p>
        </p:txBody>
      </p:sp>
      <p:sp>
        <p:nvSpPr>
          <p:cNvPr id="8" name="Content Placeholder 7">
            <a:extLst>
              <a:ext uri="{FF2B5EF4-FFF2-40B4-BE49-F238E27FC236}">
                <a16:creationId xmlns:a16="http://schemas.microsoft.com/office/drawing/2014/main" id="{411E9392-71EA-4293-909F-1FE7DD38E31D}"/>
              </a:ext>
            </a:extLst>
          </p:cNvPr>
          <p:cNvSpPr>
            <a:spLocks noGrp="1"/>
          </p:cNvSpPr>
          <p:nvPr>
            <p:ph idx="1"/>
          </p:nvPr>
        </p:nvSpPr>
        <p:spPr>
          <a:xfrm>
            <a:off x="6445504" y="1345067"/>
            <a:ext cx="4654296" cy="3977366"/>
          </a:xfrm>
        </p:spPr>
        <p:txBody>
          <a:bodyPr>
            <a:normAutofit fontScale="62500" lnSpcReduction="20000"/>
          </a:bodyPr>
          <a:lstStyle/>
          <a:p>
            <a:pPr>
              <a:buFont typeface="Wingdings" panose="05000000000000000000" pitchFamily="2" charset="2"/>
              <a:buChar char="q"/>
            </a:pPr>
            <a:r>
              <a:rPr lang="en-IN" sz="2400" dirty="0">
                <a:latin typeface="Adobe Devanagari" panose="02040503050201020203" pitchFamily="18" charset="0"/>
                <a:cs typeface="Adobe Devanagari" panose="02040503050201020203" pitchFamily="18" charset="0"/>
              </a:rPr>
              <a:t>Abstract</a:t>
            </a:r>
          </a:p>
          <a:p>
            <a:pPr>
              <a:buFont typeface="Wingdings" panose="05000000000000000000" pitchFamily="2" charset="2"/>
              <a:buChar char="q"/>
            </a:pPr>
            <a:r>
              <a:rPr lang="en-IN" sz="2400" dirty="0">
                <a:latin typeface="Adobe Devanagari" panose="02040503050201020203" pitchFamily="18" charset="0"/>
                <a:cs typeface="Adobe Devanagari" panose="02040503050201020203" pitchFamily="18" charset="0"/>
              </a:rPr>
              <a:t>Menu Tree</a:t>
            </a:r>
          </a:p>
          <a:p>
            <a:pPr>
              <a:buFont typeface="Wingdings" panose="05000000000000000000" pitchFamily="2" charset="2"/>
              <a:buChar char="q"/>
            </a:pPr>
            <a:r>
              <a:rPr lang="en-IN" sz="2400" dirty="0">
                <a:latin typeface="Adobe Devanagari" panose="02040503050201020203" pitchFamily="18" charset="0"/>
                <a:cs typeface="Adobe Devanagari" panose="02040503050201020203" pitchFamily="18" charset="0"/>
              </a:rPr>
              <a:t>Modules explanation</a:t>
            </a:r>
          </a:p>
          <a:p>
            <a:pPr lvl="1">
              <a:lnSpc>
                <a:spcPct val="170000"/>
              </a:lnSpc>
            </a:pPr>
            <a:r>
              <a:rPr lang="en-IN" dirty="0">
                <a:latin typeface="Adobe Devanagari" panose="02040503050201020203" pitchFamily="18" charset="0"/>
                <a:cs typeface="Adobe Devanagari" panose="02040503050201020203" pitchFamily="18" charset="0"/>
              </a:rPr>
              <a:t> Digital Edu Home Page</a:t>
            </a:r>
          </a:p>
          <a:p>
            <a:pPr lvl="1">
              <a:lnSpc>
                <a:spcPct val="170000"/>
              </a:lnSpc>
            </a:pPr>
            <a:r>
              <a:rPr lang="en-IN" dirty="0">
                <a:latin typeface="Adobe Devanagari" panose="02040503050201020203" pitchFamily="18" charset="0"/>
                <a:cs typeface="Adobe Devanagari" panose="02040503050201020203" pitchFamily="18" charset="0"/>
              </a:rPr>
              <a:t>Student</a:t>
            </a:r>
            <a:r>
              <a:rPr lang="en-IN" sz="2400" dirty="0">
                <a:latin typeface="Adobe Devanagari" panose="02040503050201020203" pitchFamily="18" charset="0"/>
                <a:cs typeface="Adobe Devanagari" panose="02040503050201020203" pitchFamily="18" charset="0"/>
              </a:rPr>
              <a:t> Page</a:t>
            </a:r>
          </a:p>
          <a:p>
            <a:pPr lvl="1">
              <a:lnSpc>
                <a:spcPct val="170000"/>
              </a:lnSpc>
            </a:pPr>
            <a:r>
              <a:rPr lang="en-IN" dirty="0">
                <a:latin typeface="Adobe Devanagari" panose="02040503050201020203" pitchFamily="18" charset="0"/>
                <a:cs typeface="Adobe Devanagari" panose="02040503050201020203" pitchFamily="18" charset="0"/>
              </a:rPr>
              <a:t>Teacher</a:t>
            </a:r>
            <a:r>
              <a:rPr lang="en-IN" sz="2400" dirty="0">
                <a:latin typeface="Adobe Devanagari" panose="02040503050201020203" pitchFamily="18" charset="0"/>
                <a:cs typeface="Adobe Devanagari" panose="02040503050201020203" pitchFamily="18" charset="0"/>
              </a:rPr>
              <a:t> Page</a:t>
            </a:r>
          </a:p>
          <a:p>
            <a:pPr lvl="1">
              <a:lnSpc>
                <a:spcPct val="170000"/>
              </a:lnSpc>
            </a:pPr>
            <a:r>
              <a:rPr lang="en-IN" dirty="0">
                <a:latin typeface="Adobe Devanagari" panose="02040503050201020203" pitchFamily="18" charset="0"/>
                <a:cs typeface="Adobe Devanagari" panose="02040503050201020203" pitchFamily="18" charset="0"/>
              </a:rPr>
              <a:t>HOD </a:t>
            </a:r>
            <a:r>
              <a:rPr lang="en-IN" sz="2400" dirty="0">
                <a:latin typeface="Adobe Devanagari" panose="02040503050201020203" pitchFamily="18" charset="0"/>
                <a:cs typeface="Adobe Devanagari" panose="02040503050201020203" pitchFamily="18" charset="0"/>
              </a:rPr>
              <a:t>Page</a:t>
            </a:r>
          </a:p>
          <a:p>
            <a:pPr lvl="1">
              <a:lnSpc>
                <a:spcPct val="170000"/>
              </a:lnSpc>
            </a:pPr>
            <a:r>
              <a:rPr lang="en-IN" dirty="0">
                <a:latin typeface="Adobe Devanagari" panose="02040503050201020203" pitchFamily="18" charset="0"/>
                <a:cs typeface="Adobe Devanagari" panose="02040503050201020203" pitchFamily="18" charset="0"/>
              </a:rPr>
              <a:t>Admin</a:t>
            </a:r>
            <a:r>
              <a:rPr lang="en-IN" sz="2400" dirty="0">
                <a:latin typeface="Adobe Devanagari" panose="02040503050201020203" pitchFamily="18" charset="0"/>
                <a:cs typeface="Adobe Devanagari" panose="02040503050201020203" pitchFamily="18" charset="0"/>
              </a:rPr>
              <a:t> Page</a:t>
            </a:r>
          </a:p>
          <a:p>
            <a:pPr lvl="1">
              <a:lnSpc>
                <a:spcPct val="170000"/>
              </a:lnSpc>
            </a:pPr>
            <a:r>
              <a:rPr lang="en-IN" sz="2400" dirty="0">
                <a:latin typeface="Adobe Devanagari" panose="02040503050201020203" pitchFamily="18" charset="0"/>
                <a:cs typeface="Adobe Devanagari" panose="02040503050201020203" pitchFamily="18" charset="0"/>
              </a:rPr>
              <a:t>Librarian Page</a:t>
            </a:r>
          </a:p>
          <a:p>
            <a:pPr lvl="1"/>
            <a:r>
              <a:rPr lang="en-IN" sz="2400" dirty="0">
                <a:latin typeface="Adobe Devanagari" panose="02040503050201020203" pitchFamily="18" charset="0"/>
                <a:cs typeface="Adobe Devanagari" panose="02040503050201020203" pitchFamily="18" charset="0"/>
              </a:rPr>
              <a:t>Data Flow Diagrams</a:t>
            </a:r>
          </a:p>
          <a:p>
            <a:pPr marL="0" indent="0">
              <a:buNone/>
            </a:pPr>
            <a:endParaRPr lang="en-IN" sz="2400" dirty="0">
              <a:latin typeface="Adobe Devanagari" panose="02040503050201020203" pitchFamily="18" charset="0"/>
              <a:cs typeface="Adobe Devanagari" panose="02040503050201020203" pitchFamily="18" charset="0"/>
            </a:endParaRPr>
          </a:p>
        </p:txBody>
      </p:sp>
      <p:grpSp>
        <p:nvGrpSpPr>
          <p:cNvPr id="10" name="Group 9" descr="Info">
            <a:extLst>
              <a:ext uri="{FF2B5EF4-FFF2-40B4-BE49-F238E27FC236}">
                <a16:creationId xmlns:a16="http://schemas.microsoft.com/office/drawing/2014/main" id="{04EACC33-3BBF-4195-8927-841FEBB364AD}"/>
              </a:ext>
            </a:extLst>
          </p:cNvPr>
          <p:cNvGrpSpPr/>
          <p:nvPr/>
        </p:nvGrpSpPr>
        <p:grpSpPr>
          <a:xfrm>
            <a:off x="4637454" y="2530474"/>
            <a:ext cx="803276" cy="803276"/>
            <a:chOff x="4914764" y="3319462"/>
            <a:chExt cx="619125" cy="619125"/>
          </a:xfrm>
          <a:solidFill>
            <a:schemeClr val="bg1"/>
          </a:solidFill>
        </p:grpSpPr>
        <p:sp>
          <p:nvSpPr>
            <p:cNvPr id="11" name="Freeform: Shape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5670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12F1A0-0CE3-9522-C270-52A262B55418}"/>
              </a:ext>
            </a:extLst>
          </p:cNvPr>
          <p:cNvSpPr txBox="1"/>
          <p:nvPr/>
        </p:nvSpPr>
        <p:spPr>
          <a:xfrm>
            <a:off x="3047301" y="1283779"/>
            <a:ext cx="6094602" cy="5430076"/>
          </a:xfrm>
          <a:prstGeom prst="rect">
            <a:avLst/>
          </a:prstGeom>
          <a:noFill/>
        </p:spPr>
        <p:txBody>
          <a:bodyPr wrap="square">
            <a:spAutoFit/>
          </a:bodyPr>
          <a:lstStyle/>
          <a:p>
            <a:pPr>
              <a:lnSpc>
                <a:spcPct val="115000"/>
              </a:lnSpc>
              <a:spcAft>
                <a:spcPts val="1000"/>
              </a:spcAft>
            </a:pPr>
            <a:r>
              <a:rPr lang="en-US" sz="1600" b="1" dirty="0">
                <a:effectLst/>
                <a:latin typeface="Times New Roman" panose="02020603050405020304" pitchFamily="18" charset="0"/>
                <a:ea typeface="Times New Roman" panose="02020603050405020304" pitchFamily="18" charset="0"/>
              </a:rPr>
              <a:t>3</a:t>
            </a:r>
            <a:r>
              <a:rPr lang="en-US" sz="1800" b="1" dirty="0">
                <a:effectLst/>
                <a:latin typeface="Times New Roman" panose="02020603050405020304" pitchFamily="18" charset="0"/>
                <a:ea typeface="Times New Roman" panose="02020603050405020304" pitchFamily="18" charset="0"/>
              </a:rPr>
              <a:t>.HOD Module</a:t>
            </a:r>
            <a:endParaRPr lang="en-IN" sz="1600" dirty="0">
              <a:effectLst/>
              <a:latin typeface="Times New Roman" panose="02020603050405020304" pitchFamily="18" charset="0"/>
              <a:ea typeface="Times New Roman" panose="02020603050405020304" pitchFamily="18" charset="0"/>
            </a:endParaRPr>
          </a:p>
          <a:p>
            <a:pPr marL="866140" indent="-229235"/>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Student Management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Teacher </a:t>
            </a:r>
            <a:r>
              <a:rPr lang="en-US" sz="1800" dirty="0" err="1">
                <a:effectLst/>
                <a:latin typeface="Times New Roman" panose="02020603050405020304" pitchFamily="18" charset="0"/>
                <a:ea typeface="Times New Roman" panose="02020603050405020304" pitchFamily="18" charset="0"/>
              </a:rPr>
              <a:t>Managenment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Library</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Leave Application (Teacher &amp; Student)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Add Timetable/View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News Upload &amp;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PTA Upload</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Addon Course Upload</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Chat(Teacher, Student)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Fees Checking</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Attendance View</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Daily Attend</a:t>
            </a:r>
            <a:r>
              <a:rPr lang="en-US" sz="1600" dirty="0">
                <a:latin typeface="Times New Roman" panose="02020603050405020304" pitchFamily="18" charset="0"/>
                <a:ea typeface="Times New Roman" panose="02020603050405020304" pitchFamily="18" charset="0"/>
              </a:rPr>
              <a:t>ance</a:t>
            </a:r>
          </a:p>
          <a:p>
            <a:pPr marL="800100" lvl="1" indent="-342900">
              <a:lnSpc>
                <a:spcPct val="115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Monthly Attendance</a:t>
            </a:r>
          </a:p>
          <a:p>
            <a:pPr marL="800100" lvl="1" indent="-342900">
              <a:lnSpc>
                <a:spcPct val="115000"/>
              </a:lnSpc>
              <a:buFont typeface="Symbol" panose="05050102010706020507" pitchFamily="18" charset="2"/>
              <a:buChar char=""/>
            </a:pPr>
            <a:r>
              <a:rPr lang="en-US" sz="1600" dirty="0">
                <a:latin typeface="Times New Roman" panose="02020603050405020304" pitchFamily="18" charset="0"/>
                <a:ea typeface="Times New Roman" panose="02020603050405020304" pitchFamily="18" charset="0"/>
              </a:rPr>
              <a:t>Sem wise Attendance</a:t>
            </a:r>
            <a:endParaRPr lang="en-IN" sz="1600" dirty="0">
              <a:effectLst/>
              <a:latin typeface="Times New Roman" panose="02020603050405020304" pitchFamily="18" charset="0"/>
              <a:ea typeface="Times New Roman" panose="02020603050405020304" pitchFamily="18" charset="0"/>
            </a:endParaRPr>
          </a:p>
          <a:p>
            <a:pPr marL="800100" lvl="1" indent="-342900">
              <a:lnSpc>
                <a:spcPct val="115000"/>
              </a:lnSpc>
              <a:buFont typeface="Symbol" panose="05050102010706020507" pitchFamily="18" charset="2"/>
              <a:buChar char=""/>
            </a:pPr>
            <a:endParaRPr lang="en-IN" sz="1600" dirty="0">
              <a:effectLst/>
              <a:latin typeface="Times New Roman" panose="02020603050405020304" pitchFamily="18" charset="0"/>
              <a:ea typeface="Times New Roman" panose="02020603050405020304" pitchFamily="18" charset="0"/>
            </a:endParaRPr>
          </a:p>
        </p:txBody>
      </p:sp>
      <p:pic>
        <p:nvPicPr>
          <p:cNvPr id="4" name="Picture Placeholder 8" descr="A picture containing object that represents mission, goal&#10;">
            <a:extLst>
              <a:ext uri="{FF2B5EF4-FFF2-40B4-BE49-F238E27FC236}">
                <a16:creationId xmlns:a16="http://schemas.microsoft.com/office/drawing/2014/main" id="{1642BA66-6CF2-E06D-53EB-C01D4CECE3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0701" r="2" b="2295"/>
          <a:stretch/>
        </p:blipFill>
        <p:spPr>
          <a:xfrm>
            <a:off x="7535118" y="10"/>
            <a:ext cx="4656881" cy="6857990"/>
          </a:xfrm>
          <a:prstGeom prst="rect">
            <a:avLst/>
          </a:prstGeom>
        </p:spPr>
      </p:pic>
    </p:spTree>
    <p:extLst>
      <p:ext uri="{BB962C8B-B14F-4D97-AF65-F5344CB8AC3E}">
        <p14:creationId xmlns:p14="http://schemas.microsoft.com/office/powerpoint/2010/main" val="244035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3BA3B5D1-758D-2D88-B0E1-CD61DFCDE328}"/>
              </a:ext>
            </a:extLst>
          </p:cNvPr>
          <p:cNvSpPr>
            <a:spLocks noChangeArrowheads="1"/>
          </p:cNvSpPr>
          <p:nvPr/>
        </p:nvSpPr>
        <p:spPr bwMode="auto">
          <a:xfrm>
            <a:off x="2270760" y="7584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 HOD</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Picture 37">
            <a:extLst>
              <a:ext uri="{FF2B5EF4-FFF2-40B4-BE49-F238E27FC236}">
                <a16:creationId xmlns:a16="http://schemas.microsoft.com/office/drawing/2014/main" id="{8FD09A46-0318-6D8D-B7F3-2820DFA2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035" y="426720"/>
            <a:ext cx="5151120" cy="6218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328A0FF-FF62-A2F5-77F9-AA154D380710}"/>
              </a:ext>
            </a:extLst>
          </p:cNvPr>
          <p:cNvSpPr>
            <a:spLocks noChangeArrowheads="1"/>
          </p:cNvSpPr>
          <p:nvPr/>
        </p:nvSpPr>
        <p:spPr bwMode="auto">
          <a:xfrm>
            <a:off x="2002155" y="72504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75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8589D742-0F00-67CA-883B-B2C9D267F3EB}"/>
              </a:ext>
            </a:extLst>
          </p:cNvPr>
          <p:cNvSpPr>
            <a:spLocks noChangeArrowheads="1"/>
          </p:cNvSpPr>
          <p:nvPr/>
        </p:nvSpPr>
        <p:spPr bwMode="auto">
          <a:xfrm>
            <a:off x="2750820" y="9296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1.4: HOD[Details View]</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39">
            <a:extLst>
              <a:ext uri="{FF2B5EF4-FFF2-40B4-BE49-F238E27FC236}">
                <a16:creationId xmlns:a16="http://schemas.microsoft.com/office/drawing/2014/main" id="{3D511B8B-E213-414E-DDF4-E8730EF8B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158240"/>
            <a:ext cx="4556125" cy="4678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1D38AC1-14C5-2468-EDD0-E9C0132746D7}"/>
              </a:ext>
            </a:extLst>
          </p:cNvPr>
          <p:cNvSpPr>
            <a:spLocks noChangeArrowheads="1"/>
          </p:cNvSpPr>
          <p:nvPr/>
        </p:nvSpPr>
        <p:spPr bwMode="auto">
          <a:xfrm>
            <a:off x="3495675" y="58937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92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1B201D3E-4837-B80E-9828-048788A00413}"/>
              </a:ext>
            </a:extLst>
          </p:cNvPr>
          <p:cNvSpPr>
            <a:spLocks noChangeArrowheads="1"/>
          </p:cNvSpPr>
          <p:nvPr/>
        </p:nvSpPr>
        <p:spPr bwMode="auto">
          <a:xfrm>
            <a:off x="2415540" y="13065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1.5: HOD[</a:t>
            </a:r>
            <a:r>
              <a:rPr kumimoji="0" lang="en-US" altLang="en-US" sz="1200" b="1" i="1"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Schedulings</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7" name="Picture 46">
            <a:extLst>
              <a:ext uri="{FF2B5EF4-FFF2-40B4-BE49-F238E27FC236}">
                <a16:creationId xmlns:a16="http://schemas.microsoft.com/office/drawing/2014/main" id="{A27E6CE9-BD59-5789-AC22-8FF379B19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40" y="2392364"/>
            <a:ext cx="5295900" cy="2179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E9B6F05-BA11-901C-5141-E7FB56CE8FF6}"/>
              </a:ext>
            </a:extLst>
          </p:cNvPr>
          <p:cNvSpPr>
            <a:spLocks noChangeArrowheads="1"/>
          </p:cNvSpPr>
          <p:nvPr/>
        </p:nvSpPr>
        <p:spPr bwMode="auto">
          <a:xfrm>
            <a:off x="2764155" y="45148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4" descr="Powerpoint Template - Fotolip.com Rich image and wallpaper">
            <a:extLst>
              <a:ext uri="{FF2B5EF4-FFF2-40B4-BE49-F238E27FC236}">
                <a16:creationId xmlns:a16="http://schemas.microsoft.com/office/drawing/2014/main" id="{AFC68A29-7B2C-B284-DA18-82EC53FA85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4357"/>
          <a:stretch/>
        </p:blipFill>
        <p:spPr bwMode="auto">
          <a:xfrm flipH="1">
            <a:off x="9136625" y="0"/>
            <a:ext cx="3055375" cy="68580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29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ADMIN Module</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1"/>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Picture Placeholder 7" descr="People are discussing something">
            <a:extLst>
              <a:ext uri="{FF2B5EF4-FFF2-40B4-BE49-F238E27FC236}">
                <a16:creationId xmlns:a16="http://schemas.microsoft.com/office/drawing/2014/main" id="{255E515B-5362-4B91-9FE5-D1719D8516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2618" r="12950"/>
          <a:stretch/>
        </p:blipFill>
        <p:spPr>
          <a:xfrm>
            <a:off x="20" y="10"/>
            <a:ext cx="4580077" cy="6857990"/>
          </a:xfrm>
          <a:prstGeom prst="rect">
            <a:avLst/>
          </a:prstGeom>
        </p:spPr>
      </p:pic>
    </p:spTree>
    <p:extLst>
      <p:ext uri="{BB962C8B-B14F-4D97-AF65-F5344CB8AC3E}">
        <p14:creationId xmlns:p14="http://schemas.microsoft.com/office/powerpoint/2010/main" val="3875439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0F2097-BA5E-BB03-0231-F211C4860586}"/>
              </a:ext>
            </a:extLst>
          </p:cNvPr>
          <p:cNvSpPr txBox="1"/>
          <p:nvPr/>
        </p:nvSpPr>
        <p:spPr>
          <a:xfrm>
            <a:off x="2703352" y="1461730"/>
            <a:ext cx="6094602" cy="3934539"/>
          </a:xfrm>
          <a:prstGeom prst="rect">
            <a:avLst/>
          </a:prstGeom>
          <a:noFill/>
        </p:spPr>
        <p:txBody>
          <a:bodyPr wrap="square">
            <a:spAutoFit/>
          </a:bodyPr>
          <a:lstStyle/>
          <a:p>
            <a:pPr marL="457200" indent="457200"/>
            <a:r>
              <a:rPr lang="en-US" sz="1800" b="1" dirty="0">
                <a:effectLst/>
                <a:latin typeface="Times New Roman" panose="02020603050405020304" pitchFamily="18" charset="0"/>
                <a:ea typeface="Times New Roman" panose="02020603050405020304" pitchFamily="18" charset="0"/>
              </a:rPr>
              <a:t>4.Admin module</a:t>
            </a:r>
            <a:endParaRPr lang="en-IN" sz="1600" dirty="0">
              <a:effectLst/>
              <a:latin typeface="Times New Roman" panose="02020603050405020304" pitchFamily="18" charset="0"/>
              <a:ea typeface="Times New Roman" panose="02020603050405020304" pitchFamily="18" charset="0"/>
            </a:endParaRPr>
          </a:p>
          <a:p>
            <a:pPr marL="457200" indent="457200"/>
            <a:r>
              <a:rPr lang="en-US" sz="1800" b="1"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Add Student / Manage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Add Teacher/Manage</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Fees Uploading &amp;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Fees Paid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Attendance View</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Messages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Notice Upload</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Addon Course Managing</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College news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College event gallery</a:t>
            </a:r>
            <a:endParaRPr lang="en-IN" sz="16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C2D7D4A9-B8BD-B05F-514D-02BEF4846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44" y="0"/>
            <a:ext cx="5824756" cy="6786694"/>
          </a:xfrm>
          <a:prstGeom prst="rect">
            <a:avLst/>
          </a:prstGeom>
          <a:ln>
            <a:no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79743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67A91948-9934-1D7D-2504-5A3AEB1A2EB6}"/>
              </a:ext>
            </a:extLst>
          </p:cNvPr>
          <p:cNvSpPr>
            <a:spLocks noChangeArrowheads="1"/>
          </p:cNvSpPr>
          <p:nvPr/>
        </p:nvSpPr>
        <p:spPr bwMode="auto">
          <a:xfrm>
            <a:off x="2265027" y="8808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 ADMIN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Picture 48">
            <a:extLst>
              <a:ext uri="{FF2B5EF4-FFF2-40B4-BE49-F238E27FC236}">
                <a16:creationId xmlns:a16="http://schemas.microsoft.com/office/drawing/2014/main" id="{7C7DE3FB-AF90-819E-D032-86FA0500C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380" y="601981"/>
            <a:ext cx="4192143" cy="55400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2D11AB1-984B-4F9B-16A7-C2100057195A}"/>
              </a:ext>
            </a:extLst>
          </p:cNvPr>
          <p:cNvSpPr>
            <a:spLocks noChangeArrowheads="1"/>
          </p:cNvSpPr>
          <p:nvPr/>
        </p:nvSpPr>
        <p:spPr bwMode="auto">
          <a:xfrm>
            <a:off x="295275" y="7685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8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EC7343E5-798B-21F3-7FFC-F744B4E77CF2}"/>
              </a:ext>
            </a:extLst>
          </p:cNvPr>
          <p:cNvSpPr>
            <a:spLocks noChangeArrowheads="1"/>
          </p:cNvSpPr>
          <p:nvPr/>
        </p:nvSpPr>
        <p:spPr bwMode="auto">
          <a:xfrm>
            <a:off x="2986481" y="19129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1.7: ADMIN[Registration]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Picture 54">
            <a:extLst>
              <a:ext uri="{FF2B5EF4-FFF2-40B4-BE49-F238E27FC236}">
                <a16:creationId xmlns:a16="http://schemas.microsoft.com/office/drawing/2014/main" id="{5E8BA704-FB6C-6427-0110-61785B50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869" y="2658744"/>
            <a:ext cx="5906579"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6FE1CA5-36B3-1144-92A0-A90189FA1C6D}"/>
              </a:ext>
            </a:extLst>
          </p:cNvPr>
          <p:cNvSpPr>
            <a:spLocks noChangeArrowheads="1"/>
          </p:cNvSpPr>
          <p:nvPr/>
        </p:nvSpPr>
        <p:spPr bwMode="auto">
          <a:xfrm>
            <a:off x="2986481" y="50942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4" descr="Powerpoint Template - Fotolip.com Rich image and wallpaper">
            <a:extLst>
              <a:ext uri="{FF2B5EF4-FFF2-40B4-BE49-F238E27FC236}">
                <a16:creationId xmlns:a16="http://schemas.microsoft.com/office/drawing/2014/main" id="{B835C981-001C-4D92-2ECF-4742A5BD79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4357"/>
          <a:stretch/>
        </p:blipFill>
        <p:spPr bwMode="auto">
          <a:xfrm flipH="1">
            <a:off x="9136625" y="0"/>
            <a:ext cx="3055375" cy="68580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814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EC7343E5-798B-21F3-7FFC-F744B4E77CF2}"/>
              </a:ext>
            </a:extLst>
          </p:cNvPr>
          <p:cNvSpPr>
            <a:spLocks noChangeArrowheads="1"/>
          </p:cNvSpPr>
          <p:nvPr/>
        </p:nvSpPr>
        <p:spPr bwMode="auto">
          <a:xfrm>
            <a:off x="2986481" y="19129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1.7: ADMIN[Registration]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Picture 54">
            <a:extLst>
              <a:ext uri="{FF2B5EF4-FFF2-40B4-BE49-F238E27FC236}">
                <a16:creationId xmlns:a16="http://schemas.microsoft.com/office/drawing/2014/main" id="{5E8BA704-FB6C-6427-0110-61785B50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869" y="2658744"/>
            <a:ext cx="5906579"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6FE1CA5-36B3-1144-92A0-A90189FA1C6D}"/>
              </a:ext>
            </a:extLst>
          </p:cNvPr>
          <p:cNvSpPr>
            <a:spLocks noChangeArrowheads="1"/>
          </p:cNvSpPr>
          <p:nvPr/>
        </p:nvSpPr>
        <p:spPr bwMode="auto">
          <a:xfrm>
            <a:off x="2986481" y="50942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4" descr="Powerpoint Template - Fotolip.com Rich image and wallpaper">
            <a:extLst>
              <a:ext uri="{FF2B5EF4-FFF2-40B4-BE49-F238E27FC236}">
                <a16:creationId xmlns:a16="http://schemas.microsoft.com/office/drawing/2014/main" id="{B835C981-001C-4D92-2ECF-4742A5BD79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4357"/>
          <a:stretch/>
        </p:blipFill>
        <p:spPr bwMode="auto">
          <a:xfrm flipH="1">
            <a:off x="9136625" y="0"/>
            <a:ext cx="3055375" cy="68580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005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Librarian Module</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1"/>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50" name="Picture 2" descr="Digital Library on Crash Reconstruction Now Available">
            <a:extLst>
              <a:ext uri="{FF2B5EF4-FFF2-40B4-BE49-F238E27FC236}">
                <a16:creationId xmlns:a16="http://schemas.microsoft.com/office/drawing/2014/main" id="{04475E25-3D0D-FC2C-7BB9-E05FB477F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4243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0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A view of a tall building">
            <a:extLst>
              <a:ext uri="{FF2B5EF4-FFF2-40B4-BE49-F238E27FC236}">
                <a16:creationId xmlns:a16="http://schemas.microsoft.com/office/drawing/2014/main" id="{7E7516D5-86C5-48B5-8E66-B9E6F735DF5D}"/>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6102" r="9892"/>
          <a:stretch/>
        </p:blipFill>
        <p:spPr>
          <a:xfrm>
            <a:off x="20" y="10"/>
            <a:ext cx="4580077" cy="6857990"/>
          </a:xfrm>
          <a:prstGeom prst="rect">
            <a:avLst/>
          </a:prstGeom>
        </p:spPr>
      </p:pic>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8F5CE69-2A05-9D27-A8E6-94405C34D954}"/>
              </a:ext>
            </a:extLst>
          </p:cNvPr>
          <p:cNvSpPr>
            <a:spLocks noGrp="1"/>
          </p:cNvSpPr>
          <p:nvPr>
            <p:ph type="title"/>
          </p:nvPr>
        </p:nvSpPr>
        <p:spPr>
          <a:xfrm>
            <a:off x="5530007" y="1142770"/>
            <a:ext cx="6054846" cy="634336"/>
          </a:xfrm>
        </p:spPr>
        <p:txBody>
          <a:bodyPr/>
          <a:lstStyle/>
          <a:p>
            <a:r>
              <a:rPr lang="en-US" dirty="0">
                <a:solidFill>
                  <a:schemeClr val="tx2"/>
                </a:solidFill>
              </a:rPr>
              <a:t>Abstract</a:t>
            </a:r>
            <a:endParaRPr lang="en-IN" dirty="0">
              <a:solidFill>
                <a:schemeClr val="tx2"/>
              </a:solidFill>
            </a:endParaRPr>
          </a:p>
        </p:txBody>
      </p:sp>
      <p:sp>
        <p:nvSpPr>
          <p:cNvPr id="9" name="TextBox 8">
            <a:extLst>
              <a:ext uri="{FF2B5EF4-FFF2-40B4-BE49-F238E27FC236}">
                <a16:creationId xmlns:a16="http://schemas.microsoft.com/office/drawing/2014/main" id="{F7F9C637-BEF5-84E2-1B3B-F84F78B5D47E}"/>
              </a:ext>
            </a:extLst>
          </p:cNvPr>
          <p:cNvSpPr txBox="1"/>
          <p:nvPr/>
        </p:nvSpPr>
        <p:spPr>
          <a:xfrm>
            <a:off x="4580097" y="2016342"/>
            <a:ext cx="7030651" cy="4613058"/>
          </a:xfrm>
          <a:prstGeom prst="rect">
            <a:avLst/>
          </a:prstGeom>
          <a:noFill/>
        </p:spPr>
        <p:txBody>
          <a:bodyPr wrap="square">
            <a:spAutoFit/>
          </a:bodyPr>
          <a:lstStyle/>
          <a:p>
            <a:pPr marL="637540" marR="594995" indent="276860" algn="just">
              <a:lnSpc>
                <a:spcPct val="150000"/>
              </a:lnSpc>
              <a:spcBef>
                <a:spcPts val="420"/>
              </a:spcBef>
              <a:spcAft>
                <a:spcPts val="0"/>
              </a:spcAft>
            </a:pPr>
            <a:r>
              <a:rPr lang="en-US" sz="1800" dirty="0">
                <a:effectLst/>
                <a:latin typeface="Times New Roman" panose="02020603050405020304" pitchFamily="18" charset="0"/>
                <a:ea typeface="Times New Roman" panose="02020603050405020304" pitchFamily="18" charset="0"/>
              </a:rPr>
              <a:t>	Digital Edu, also known as Online education, is the education platform for UG College students who may not always be physically present at a </a:t>
            </a:r>
            <a:r>
              <a:rPr lang="en-US" sz="1800" dirty="0" err="1">
                <a:effectLst/>
                <a:latin typeface="Times New Roman" panose="02020603050405020304" pitchFamily="18" charset="0"/>
                <a:ea typeface="Times New Roman" panose="02020603050405020304" pitchFamily="18" charset="0"/>
              </a:rPr>
              <a:t>school,or</a:t>
            </a:r>
            <a:r>
              <a:rPr lang="en-US" sz="1800" dirty="0">
                <a:effectLst/>
                <a:latin typeface="Times New Roman" panose="02020603050405020304" pitchFamily="18" charset="0"/>
                <a:ea typeface="Times New Roman" panose="02020603050405020304" pitchFamily="18" charset="0"/>
              </a:rPr>
              <a:t> where the learner and the teacher are separated in both time and distance. Traditionally, this usually involved correspondence courses wherein the student corresponded with the school via mail, Video Conferencing and messages .Digital education is a technology mediated modality and has evolved with the evolution of technologies such as video conferencing, and internet . Today, it usually involves online education and the learning is usually mediated by some form of technology.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7676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26790-4CCB-B1DE-3F3C-1C6F014DB39E}"/>
              </a:ext>
            </a:extLst>
          </p:cNvPr>
          <p:cNvSpPr txBox="1"/>
          <p:nvPr/>
        </p:nvSpPr>
        <p:spPr>
          <a:xfrm>
            <a:off x="4206581" y="1903506"/>
            <a:ext cx="5314924" cy="3173305"/>
          </a:xfrm>
          <a:prstGeom prst="rect">
            <a:avLst/>
          </a:prstGeom>
          <a:noFill/>
        </p:spPr>
        <p:txBody>
          <a:bodyPr wrap="square">
            <a:spAutoFit/>
          </a:bodyPr>
          <a:lstStyle/>
          <a:p>
            <a:pPr marL="457200" indent="457200"/>
            <a:r>
              <a:rPr lang="en-US" b="1" dirty="0">
                <a:effectLst/>
                <a:latin typeface="Times New Roman" panose="02020603050405020304" pitchFamily="18" charset="0"/>
                <a:ea typeface="Times New Roman" panose="02020603050405020304" pitchFamily="18" charset="0"/>
              </a:rPr>
              <a:t>5.Library Management</a:t>
            </a:r>
            <a:endParaRPr lang="en-IN" dirty="0">
              <a:effectLst/>
              <a:latin typeface="Times New Roman" panose="02020603050405020304" pitchFamily="18" charset="0"/>
              <a:ea typeface="Times New Roman" panose="02020603050405020304" pitchFamily="18" charset="0"/>
            </a:endParaRPr>
          </a:p>
          <a:p>
            <a:pPr marL="457200" indent="457200"/>
            <a:r>
              <a:rPr lang="en-US" b="1"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View Student</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View Teacher</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Add Books &amp; Edit</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Add Question Paper &amp; Edit</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Book Requests</a:t>
            </a:r>
            <a:endParaRPr lang="en-IN"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Notice Upload &amp; View</a:t>
            </a:r>
            <a:endParaRPr lang="en-IN"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85DA44AB-DAC7-3E65-3285-028623EB50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44" y="1415981"/>
            <a:ext cx="2913572" cy="3577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5341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3153033E-E257-7605-48E7-1E34483B22AC}"/>
              </a:ext>
            </a:extLst>
          </p:cNvPr>
          <p:cNvSpPr>
            <a:spLocks noChangeArrowheads="1"/>
          </p:cNvSpPr>
          <p:nvPr/>
        </p:nvSpPr>
        <p:spPr bwMode="auto">
          <a:xfrm>
            <a:off x="2340529" y="55367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LEVEL 1: Librarian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289" name="Picture 55">
            <a:extLst>
              <a:ext uri="{FF2B5EF4-FFF2-40B4-BE49-F238E27FC236}">
                <a16:creationId xmlns:a16="http://schemas.microsoft.com/office/drawing/2014/main" id="{B906F0FF-052D-5F4B-0113-9909BD97A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529" y="1010873"/>
            <a:ext cx="5464175"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09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0570D0B8-7075-582E-49CB-20A435DD3492}"/>
              </a:ext>
            </a:extLst>
          </p:cNvPr>
          <p:cNvSpPr>
            <a:spLocks noChangeArrowheads="1"/>
          </p:cNvSpPr>
          <p:nvPr/>
        </p:nvSpPr>
        <p:spPr bwMode="auto">
          <a:xfrm>
            <a:off x="2843868" y="10654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96712" tIns="799848" rIns="76176" bIns="60940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rPr>
              <a:t>LEVEL 1.8: STUDENTS/TEACHER/HOD[Library]</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313" name="Picture 56">
            <a:extLst>
              <a:ext uri="{FF2B5EF4-FFF2-40B4-BE49-F238E27FC236}">
                <a16:creationId xmlns:a16="http://schemas.microsoft.com/office/drawing/2014/main" id="{8C529480-DFE3-6911-74E0-5992597D8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68" y="1522602"/>
            <a:ext cx="5013325"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043D235-9E01-1636-CA4F-00BF22B5BA0A}"/>
              </a:ext>
            </a:extLst>
          </p:cNvPr>
          <p:cNvSpPr>
            <a:spLocks noChangeArrowheads="1"/>
          </p:cNvSpPr>
          <p:nvPr/>
        </p:nvSpPr>
        <p:spPr bwMode="auto">
          <a:xfrm>
            <a:off x="2843868" y="57898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6813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282C-05E5-2BF7-1D7F-66891C915DA8}"/>
              </a:ext>
            </a:extLst>
          </p:cNvPr>
          <p:cNvSpPr txBox="1">
            <a:spLocks/>
          </p:cNvSpPr>
          <p:nvPr/>
        </p:nvSpPr>
        <p:spPr>
          <a:xfrm>
            <a:off x="4686300" y="2726872"/>
            <a:ext cx="7233557" cy="832077"/>
          </a:xfrm>
          <a:prstGeom prst="rect">
            <a:avLst/>
          </a:prstGeom>
        </p:spPr>
        <p:txBody>
          <a:bodyPr anchor="b">
            <a:normAutofit/>
          </a:bodyPr>
          <a:lstStyle>
            <a:lvl1pPr algn="l" defTabSz="914400" rtl="0" eaLnBrk="1" latinLnBrk="0" hangingPunct="1">
              <a:lnSpc>
                <a:spcPct val="90000"/>
              </a:lnSpc>
              <a:spcBef>
                <a:spcPct val="0"/>
              </a:spcBef>
              <a:buNone/>
              <a:defRPr sz="4800" b="1" kern="1200" cap="all" spc="-50" baseline="0">
                <a:solidFill>
                  <a:schemeClr val="tx1"/>
                </a:solidFill>
                <a:latin typeface="+mn-lt"/>
                <a:ea typeface="+mj-ea"/>
                <a:cs typeface="+mj-cs"/>
              </a:defRPr>
            </a:lvl1pPr>
          </a:lstStyle>
          <a:p>
            <a:r>
              <a:rPr lang="en-US" dirty="0"/>
              <a:t>Table Design</a:t>
            </a:r>
          </a:p>
        </p:txBody>
      </p:sp>
      <p:sp>
        <p:nvSpPr>
          <p:cNvPr id="4" name="Date Placeholder 3">
            <a:extLst>
              <a:ext uri="{FF2B5EF4-FFF2-40B4-BE49-F238E27FC236}">
                <a16:creationId xmlns:a16="http://schemas.microsoft.com/office/drawing/2014/main" id="{EB5C42E1-E938-66B2-D46D-0045E239933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US" noProof="0" smtClean="0"/>
              <a:t>3/23/2023</a:t>
            </a:fld>
            <a:endParaRPr lang="en-US" noProof="0" dirty="0"/>
          </a:p>
        </p:txBody>
      </p:sp>
      <p:cxnSp>
        <p:nvCxnSpPr>
          <p:cNvPr id="5" name="Straight Connector 4">
            <a:extLst>
              <a:ext uri="{FF2B5EF4-FFF2-40B4-BE49-F238E27FC236}">
                <a16:creationId xmlns:a16="http://schemas.microsoft.com/office/drawing/2014/main" id="{35DD04A4-B276-C3D9-CAFD-5187737632DC}"/>
              </a:ext>
            </a:extLst>
          </p:cNvPr>
          <p:cNvCxnSpPr>
            <a:cxnSpLocks/>
          </p:cNvCxnSpPr>
          <p:nvPr/>
        </p:nvCxnSpPr>
        <p:spPr>
          <a:xfrm>
            <a:off x="4927587" y="3558949"/>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9314241-60D7-82CC-A3A0-1C3EE83A2879}"/>
              </a:ext>
            </a:extLst>
          </p:cNvPr>
          <p:cNvGrpSpPr/>
          <p:nvPr/>
        </p:nvGrpSpPr>
        <p:grpSpPr>
          <a:xfrm>
            <a:off x="4793474" y="2475187"/>
            <a:ext cx="748798" cy="134113"/>
            <a:chOff x="4827813" y="2534636"/>
            <a:chExt cx="996651" cy="178504"/>
          </a:xfrm>
        </p:grpSpPr>
        <p:sp>
          <p:nvSpPr>
            <p:cNvPr id="7" name="Oval 6">
              <a:extLst>
                <a:ext uri="{FF2B5EF4-FFF2-40B4-BE49-F238E27FC236}">
                  <a16:creationId xmlns:a16="http://schemas.microsoft.com/office/drawing/2014/main" id="{8C2D4B53-B7D0-1A41-EF94-C4551395B5AD}"/>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C2BC5A34-EEC7-4A96-4A1E-135118D6425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EBD884D7-91C7-3B1C-68BB-1807DE9EB49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0" name="Oval 9">
              <a:extLst>
                <a:ext uri="{FF2B5EF4-FFF2-40B4-BE49-F238E27FC236}">
                  <a16:creationId xmlns:a16="http://schemas.microsoft.com/office/drawing/2014/main" id="{57DCE538-741C-11B2-79C7-535470780B28}"/>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1" name="Picture Placeholder 13">
            <a:extLst>
              <a:ext uri="{FF2B5EF4-FFF2-40B4-BE49-F238E27FC236}">
                <a16:creationId xmlns:a16="http://schemas.microsoft.com/office/drawing/2014/main" id="{CD2CB2C7-65E2-2773-B825-8703215E78F6}"/>
              </a:ext>
            </a:extLst>
          </p:cNvPr>
          <p:cNvSpPr txBox="1">
            <a:spLocks/>
          </p:cNvSpPr>
          <p:nvPr/>
        </p:nvSpPr>
        <p:spPr>
          <a:xfrm>
            <a:off x="0" y="0"/>
            <a:ext cx="4424363" cy="6858000"/>
          </a:xfrm>
          <a:prstGeom prst="rect">
            <a:avLst/>
          </a:prstGeom>
          <a:solidFill>
            <a:schemeClr val="bg2"/>
          </a:solidFill>
        </p:spPr>
        <p:txBody>
          <a:bodyPr anchor="ctr"/>
          <a:lstStyle>
            <a:lvl1pPr marL="0" indent="0" algn="ctr"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icon to add picture</a:t>
            </a:r>
          </a:p>
        </p:txBody>
      </p:sp>
      <p:sp>
        <p:nvSpPr>
          <p:cNvPr id="12" name="Oval 11">
            <a:extLst>
              <a:ext uri="{FF2B5EF4-FFF2-40B4-BE49-F238E27FC236}">
                <a16:creationId xmlns:a16="http://schemas.microsoft.com/office/drawing/2014/main" id="{51F95A87-A368-7273-220F-AB824AF8F75D}"/>
              </a:ext>
            </a:extLst>
          </p:cNvPr>
          <p:cNvSpPr/>
          <p:nvPr/>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392DAA81-8CC4-E494-B629-4BF78252A212}"/>
              </a:ext>
            </a:extLst>
          </p:cNvPr>
          <p:cNvSpPr/>
          <p:nvPr/>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 name="Picture Placeholder 9" descr="A group of people posing for the camera&#10;">
            <a:extLst>
              <a:ext uri="{FF2B5EF4-FFF2-40B4-BE49-F238E27FC236}">
                <a16:creationId xmlns:a16="http://schemas.microsoft.com/office/drawing/2014/main" id="{196973E8-F73A-7914-23CB-E56055ADE7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5729"/>
          <a:stretch/>
        </p:blipFill>
        <p:spPr>
          <a:xfrm>
            <a:off x="-155714" y="10"/>
            <a:ext cx="4580077" cy="6857990"/>
          </a:xfrm>
          <a:prstGeom prst="rect">
            <a:avLst/>
          </a:prstGeom>
        </p:spPr>
      </p:pic>
    </p:spTree>
    <p:extLst>
      <p:ext uri="{BB962C8B-B14F-4D97-AF65-F5344CB8AC3E}">
        <p14:creationId xmlns:p14="http://schemas.microsoft.com/office/powerpoint/2010/main" val="324600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6DAC9D-4A62-0C52-AD6D-1363E55EF448}"/>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34</a:t>
            </a:fld>
            <a:endParaRPr lang="en-US" noProof="0" dirty="0"/>
          </a:p>
        </p:txBody>
      </p:sp>
      <p:grpSp>
        <p:nvGrpSpPr>
          <p:cNvPr id="5" name="Group 4">
            <a:extLst>
              <a:ext uri="{FF2B5EF4-FFF2-40B4-BE49-F238E27FC236}">
                <a16:creationId xmlns:a16="http://schemas.microsoft.com/office/drawing/2014/main" id="{C109F05D-9781-5387-7803-EA7E397E893D}"/>
              </a:ext>
            </a:extLst>
          </p:cNvPr>
          <p:cNvGrpSpPr/>
          <p:nvPr/>
        </p:nvGrpSpPr>
        <p:grpSpPr>
          <a:xfrm>
            <a:off x="363416" y="421045"/>
            <a:ext cx="748798" cy="134113"/>
            <a:chOff x="4827813" y="2534636"/>
            <a:chExt cx="996651" cy="178504"/>
          </a:xfrm>
        </p:grpSpPr>
        <p:sp>
          <p:nvSpPr>
            <p:cNvPr id="6" name="Oval 5">
              <a:extLst>
                <a:ext uri="{FF2B5EF4-FFF2-40B4-BE49-F238E27FC236}">
                  <a16:creationId xmlns:a16="http://schemas.microsoft.com/office/drawing/2014/main" id="{A3321926-DE20-50F8-A43D-C76F27DF3EA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CC88454-FBA3-AF22-9176-C89B8552A456}"/>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9AAB666E-4344-5EEF-5920-BD3EBD80CCA2}"/>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Oval 8">
              <a:extLst>
                <a:ext uri="{FF2B5EF4-FFF2-40B4-BE49-F238E27FC236}">
                  <a16:creationId xmlns:a16="http://schemas.microsoft.com/office/drawing/2014/main" id="{EEB7A538-B5A6-A062-961F-4DF4DF4329A2}"/>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aphicFrame>
        <p:nvGraphicFramePr>
          <p:cNvPr id="10" name="Table 9">
            <a:extLst>
              <a:ext uri="{FF2B5EF4-FFF2-40B4-BE49-F238E27FC236}">
                <a16:creationId xmlns:a16="http://schemas.microsoft.com/office/drawing/2014/main" id="{A407C93B-F35A-A028-58A9-A6ABF6A68931}"/>
              </a:ext>
            </a:extLst>
          </p:cNvPr>
          <p:cNvGraphicFramePr>
            <a:graphicFrameLocks noGrp="1"/>
          </p:cNvGraphicFramePr>
          <p:nvPr>
            <p:extLst>
              <p:ext uri="{D42A27DB-BD31-4B8C-83A1-F6EECF244321}">
                <p14:modId xmlns:p14="http://schemas.microsoft.com/office/powerpoint/2010/main" val="3820134690"/>
              </p:ext>
            </p:extLst>
          </p:nvPr>
        </p:nvGraphicFramePr>
        <p:xfrm>
          <a:off x="2398143" y="2371724"/>
          <a:ext cx="7573995" cy="2579837"/>
        </p:xfrm>
        <a:graphic>
          <a:graphicData uri="http://schemas.openxmlformats.org/drawingml/2006/table">
            <a:tbl>
              <a:tblPr firstRow="1" firstCol="1" bandRow="1">
                <a:tableStyleId>{5C22544A-7EE6-4342-B048-85BDC9FD1C3A}</a:tableStyleId>
              </a:tblPr>
              <a:tblGrid>
                <a:gridCol w="1514799">
                  <a:extLst>
                    <a:ext uri="{9D8B030D-6E8A-4147-A177-3AD203B41FA5}">
                      <a16:colId xmlns:a16="http://schemas.microsoft.com/office/drawing/2014/main" val="640004633"/>
                    </a:ext>
                  </a:extLst>
                </a:gridCol>
                <a:gridCol w="1514799">
                  <a:extLst>
                    <a:ext uri="{9D8B030D-6E8A-4147-A177-3AD203B41FA5}">
                      <a16:colId xmlns:a16="http://schemas.microsoft.com/office/drawing/2014/main" val="491973823"/>
                    </a:ext>
                  </a:extLst>
                </a:gridCol>
                <a:gridCol w="1514799">
                  <a:extLst>
                    <a:ext uri="{9D8B030D-6E8A-4147-A177-3AD203B41FA5}">
                      <a16:colId xmlns:a16="http://schemas.microsoft.com/office/drawing/2014/main" val="720541294"/>
                    </a:ext>
                  </a:extLst>
                </a:gridCol>
                <a:gridCol w="1514799">
                  <a:extLst>
                    <a:ext uri="{9D8B030D-6E8A-4147-A177-3AD203B41FA5}">
                      <a16:colId xmlns:a16="http://schemas.microsoft.com/office/drawing/2014/main" val="138220228"/>
                    </a:ext>
                  </a:extLst>
                </a:gridCol>
                <a:gridCol w="1514799">
                  <a:extLst>
                    <a:ext uri="{9D8B030D-6E8A-4147-A177-3AD203B41FA5}">
                      <a16:colId xmlns:a16="http://schemas.microsoft.com/office/drawing/2014/main" val="3913575914"/>
                    </a:ext>
                  </a:extLst>
                </a:gridCol>
              </a:tblGrid>
              <a:tr h="288198">
                <a:tc>
                  <a:txBody>
                    <a:bodyPr/>
                    <a:lstStyle/>
                    <a:p>
                      <a:pPr algn="ctr"/>
                      <a:r>
                        <a:rPr lang="en-IN" sz="1150">
                          <a:effectLst/>
                        </a:rPr>
                        <a:t>Column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Datatype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Size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Constraints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Description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2872597652"/>
                  </a:ext>
                </a:extLst>
              </a:tr>
              <a:tr h="401308">
                <a:tc>
                  <a:txBody>
                    <a:bodyPr/>
                    <a:lstStyle/>
                    <a:p>
                      <a:pPr algn="ctr"/>
                      <a:r>
                        <a:rPr lang="en-IN" sz="1150">
                          <a:effectLst/>
                        </a:rPr>
                        <a:t>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int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11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Primary 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 Login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68692111"/>
                  </a:ext>
                </a:extLst>
              </a:tr>
              <a:tr h="213824">
                <a:tc>
                  <a:txBody>
                    <a:bodyPr/>
                    <a:lstStyle/>
                    <a:p>
                      <a:pPr algn="ctr"/>
                      <a:r>
                        <a:rPr lang="en-IN" sz="1150">
                          <a:effectLst/>
                        </a:rPr>
                        <a:t>lkey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Login 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4065759316"/>
                  </a:ext>
                </a:extLst>
              </a:tr>
              <a:tr h="213824">
                <a:tc>
                  <a:txBody>
                    <a:bodyPr/>
                    <a:lstStyle/>
                    <a:p>
                      <a:pPr algn="ctr"/>
                      <a:r>
                        <a:rPr lang="en-IN" sz="1150">
                          <a:effectLst/>
                        </a:rPr>
                        <a:t>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32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User’s details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552103897"/>
                  </a:ext>
                </a:extLst>
              </a:tr>
              <a:tr h="427649">
                <a:tc>
                  <a:txBody>
                    <a:bodyPr/>
                    <a:lstStyle/>
                    <a:p>
                      <a:pPr algn="ctr"/>
                      <a:r>
                        <a:rPr lang="en-IN" sz="1150">
                          <a:effectLst/>
                        </a:rPr>
                        <a:t>pwd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32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User’s one time 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286272416"/>
                  </a:ext>
                </a:extLst>
              </a:tr>
              <a:tr h="365671">
                <a:tc>
                  <a:txBody>
                    <a:bodyPr/>
                    <a:lstStyle/>
                    <a:p>
                      <a:pPr algn="ctr"/>
                      <a:r>
                        <a:rPr lang="en-IN" sz="1150">
                          <a:effectLst/>
                        </a:rPr>
                        <a:t>astus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enum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‘0’,’1’,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Approval status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310218983"/>
                  </a:ext>
                </a:extLst>
              </a:tr>
              <a:tr h="223121">
                <a:tc>
                  <a:txBody>
                    <a:bodyPr/>
                    <a:lstStyle/>
                    <a:p>
                      <a:pPr algn="ctr"/>
                      <a:r>
                        <a:rPr lang="en-IN" sz="1150">
                          <a:effectLst/>
                        </a:rPr>
                        <a:t>utyp</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enum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‘0’,’1’,’2’,’3’,’4’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User type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3695642743"/>
                  </a:ext>
                </a:extLst>
              </a:tr>
              <a:tr h="223121">
                <a:tc>
                  <a:txBody>
                    <a:bodyPr/>
                    <a:lstStyle/>
                    <a:p>
                      <a:pPr algn="ctr"/>
                      <a:r>
                        <a:rPr lang="en-IN" sz="1150">
                          <a:effectLst/>
                        </a:rPr>
                        <a:t>gtyp</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enum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‘0’,’1’,’2’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Graduation details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307916587"/>
                  </a:ext>
                </a:extLst>
              </a:tr>
              <a:tr h="223121">
                <a:tc>
                  <a:txBody>
                    <a:bodyPr/>
                    <a:lstStyle/>
                    <a:p>
                      <a:pPr algn="ctr"/>
                      <a:r>
                        <a:rPr lang="en-IN" sz="1150">
                          <a:effectLst/>
                        </a:rPr>
                        <a:t>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32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dirty="0">
                          <a:effectLst/>
                        </a:rPr>
                        <a:t> User password</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4149909093"/>
                  </a:ext>
                </a:extLst>
              </a:tr>
            </a:tbl>
          </a:graphicData>
        </a:graphic>
      </p:graphicFrame>
      <p:sp>
        <p:nvSpPr>
          <p:cNvPr id="11" name="Rectangle 1">
            <a:extLst>
              <a:ext uri="{FF2B5EF4-FFF2-40B4-BE49-F238E27FC236}">
                <a16:creationId xmlns:a16="http://schemas.microsoft.com/office/drawing/2014/main" id="{6721A4A5-826B-121E-981A-694C2ED7E903}"/>
              </a:ext>
            </a:extLst>
          </p:cNvPr>
          <p:cNvSpPr>
            <a:spLocks noChangeArrowheads="1"/>
          </p:cNvSpPr>
          <p:nvPr/>
        </p:nvSpPr>
        <p:spPr bwMode="auto">
          <a:xfrm>
            <a:off x="497529" y="1383972"/>
            <a:ext cx="9632394" cy="88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77136" tIns="57132" rIns="1821876" bIns="0" numCol="1" anchor="ctr" anchorCtr="0" compatLnSpc="1">
            <a:prstTxWarp prst="textNoShape">
              <a:avLst/>
            </a:prstTxWarp>
            <a:spAutoFit/>
          </a:bodyPr>
          <a:lstStyle/>
          <a:p>
            <a:pPr marL="228600" marR="0" lvl="0" indent="-228600" algn="ctr" defTabSz="914400" rtl="0" eaLnBrk="0" fontAlgn="base" latinLnBrk="0" hangingPunct="0">
              <a:lnSpc>
                <a:spcPct val="100000"/>
              </a:lnSpc>
              <a:spcBef>
                <a:spcPct val="0"/>
              </a:spcBef>
              <a:spcAft>
                <a:spcPct val="0"/>
              </a:spcAft>
              <a:buClrTx/>
              <a:buSzTx/>
              <a:buFontTx/>
              <a:buAutoNum type="arabicPeriod"/>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Login</a:t>
            </a:r>
          </a:p>
          <a:p>
            <a:pPr marR="0" lvl="0" algn="l" defTabSz="914400" rtl="0" eaLnBrk="0" fontAlgn="base" latinLnBrk="0" hangingPunct="0">
              <a:lnSpc>
                <a:spcPct val="100000"/>
              </a:lnSpc>
              <a:spcBef>
                <a:spcPct val="0"/>
              </a:spcBef>
              <a:spcAft>
                <a:spcPct val="0"/>
              </a:spcAft>
              <a:buClrTx/>
              <a:buSzTx/>
              <a:tabLst/>
            </a:pPr>
            <a:endPar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username and password of users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206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6DAC9D-4A62-0C52-AD6D-1363E55EF448}"/>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35</a:t>
            </a:fld>
            <a:endParaRPr lang="en-US" noProof="0" dirty="0"/>
          </a:p>
        </p:txBody>
      </p:sp>
      <p:grpSp>
        <p:nvGrpSpPr>
          <p:cNvPr id="5" name="Group 4">
            <a:extLst>
              <a:ext uri="{FF2B5EF4-FFF2-40B4-BE49-F238E27FC236}">
                <a16:creationId xmlns:a16="http://schemas.microsoft.com/office/drawing/2014/main" id="{C109F05D-9781-5387-7803-EA7E397E893D}"/>
              </a:ext>
            </a:extLst>
          </p:cNvPr>
          <p:cNvGrpSpPr/>
          <p:nvPr/>
        </p:nvGrpSpPr>
        <p:grpSpPr>
          <a:xfrm>
            <a:off x="363416" y="421045"/>
            <a:ext cx="748798" cy="134113"/>
            <a:chOff x="4827813" y="2534636"/>
            <a:chExt cx="996651" cy="178504"/>
          </a:xfrm>
        </p:grpSpPr>
        <p:sp>
          <p:nvSpPr>
            <p:cNvPr id="6" name="Oval 5">
              <a:extLst>
                <a:ext uri="{FF2B5EF4-FFF2-40B4-BE49-F238E27FC236}">
                  <a16:creationId xmlns:a16="http://schemas.microsoft.com/office/drawing/2014/main" id="{A3321926-DE20-50F8-A43D-C76F27DF3EA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CC88454-FBA3-AF22-9176-C89B8552A456}"/>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9AAB666E-4344-5EEF-5920-BD3EBD80CCA2}"/>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Oval 8">
              <a:extLst>
                <a:ext uri="{FF2B5EF4-FFF2-40B4-BE49-F238E27FC236}">
                  <a16:creationId xmlns:a16="http://schemas.microsoft.com/office/drawing/2014/main" id="{EEB7A538-B5A6-A062-961F-4DF4DF4329A2}"/>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aphicFrame>
        <p:nvGraphicFramePr>
          <p:cNvPr id="12" name="Table 11">
            <a:extLst>
              <a:ext uri="{FF2B5EF4-FFF2-40B4-BE49-F238E27FC236}">
                <a16:creationId xmlns:a16="http://schemas.microsoft.com/office/drawing/2014/main" id="{7E8180F4-BDC0-E788-94AD-81CB72B3B3DC}"/>
              </a:ext>
            </a:extLst>
          </p:cNvPr>
          <p:cNvGraphicFramePr>
            <a:graphicFrameLocks noGrp="1"/>
          </p:cNvGraphicFramePr>
          <p:nvPr>
            <p:extLst>
              <p:ext uri="{D42A27DB-BD31-4B8C-83A1-F6EECF244321}">
                <p14:modId xmlns:p14="http://schemas.microsoft.com/office/powerpoint/2010/main" val="999698524"/>
              </p:ext>
            </p:extLst>
          </p:nvPr>
        </p:nvGraphicFramePr>
        <p:xfrm>
          <a:off x="3217652" y="1643537"/>
          <a:ext cx="6236898" cy="4162037"/>
        </p:xfrm>
        <a:graphic>
          <a:graphicData uri="http://schemas.openxmlformats.org/drawingml/2006/table">
            <a:tbl>
              <a:tblPr firstRow="1" firstCol="1" bandRow="1">
                <a:tableStyleId>{5C22544A-7EE6-4342-B048-85BDC9FD1C3A}</a:tableStyleId>
              </a:tblPr>
              <a:tblGrid>
                <a:gridCol w="1283668">
                  <a:extLst>
                    <a:ext uri="{9D8B030D-6E8A-4147-A177-3AD203B41FA5}">
                      <a16:colId xmlns:a16="http://schemas.microsoft.com/office/drawing/2014/main" val="486409949"/>
                    </a:ext>
                  </a:extLst>
                </a:gridCol>
                <a:gridCol w="1238138">
                  <a:extLst>
                    <a:ext uri="{9D8B030D-6E8A-4147-A177-3AD203B41FA5}">
                      <a16:colId xmlns:a16="http://schemas.microsoft.com/office/drawing/2014/main" val="1063481020"/>
                    </a:ext>
                  </a:extLst>
                </a:gridCol>
                <a:gridCol w="1238138">
                  <a:extLst>
                    <a:ext uri="{9D8B030D-6E8A-4147-A177-3AD203B41FA5}">
                      <a16:colId xmlns:a16="http://schemas.microsoft.com/office/drawing/2014/main" val="2566030701"/>
                    </a:ext>
                  </a:extLst>
                </a:gridCol>
                <a:gridCol w="1238138">
                  <a:extLst>
                    <a:ext uri="{9D8B030D-6E8A-4147-A177-3AD203B41FA5}">
                      <a16:colId xmlns:a16="http://schemas.microsoft.com/office/drawing/2014/main" val="3760307108"/>
                    </a:ext>
                  </a:extLst>
                </a:gridCol>
                <a:gridCol w="1238816">
                  <a:extLst>
                    <a:ext uri="{9D8B030D-6E8A-4147-A177-3AD203B41FA5}">
                      <a16:colId xmlns:a16="http://schemas.microsoft.com/office/drawing/2014/main" val="1559774783"/>
                    </a:ext>
                  </a:extLst>
                </a:gridCol>
              </a:tblGrid>
              <a:tr h="67327">
                <a:tc>
                  <a:txBody>
                    <a:bodyPr/>
                    <a:lstStyle/>
                    <a:p>
                      <a:pPr algn="ctr"/>
                      <a:r>
                        <a:rPr lang="en-IN" sz="400">
                          <a:effectLst/>
                        </a:rPr>
                        <a:t>Column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Datatype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Size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Constraints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Description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1936247403"/>
                  </a:ext>
                </a:extLst>
              </a:tr>
              <a:tr h="118317">
                <a:tc>
                  <a:txBody>
                    <a:bodyPr/>
                    <a:lstStyle/>
                    <a:p>
                      <a:pPr algn="ctr"/>
                      <a:r>
                        <a:rPr lang="en-IN" sz="400">
                          <a:effectLst/>
                        </a:rPr>
                        <a:t>id</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int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11</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Primary Key</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Id</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328074020"/>
                  </a:ext>
                </a:extLst>
              </a:tr>
              <a:tr h="67327">
                <a:tc>
                  <a:txBody>
                    <a:bodyPr/>
                    <a:lstStyle/>
                    <a:p>
                      <a:pPr algn="ctr"/>
                      <a:r>
                        <a:rPr lang="en-IN" sz="400">
                          <a:effectLst/>
                        </a:rPr>
                        <a:t>adno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Admission no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333659318"/>
                  </a:ext>
                </a:extLst>
              </a:tr>
              <a:tr h="81507">
                <a:tc>
                  <a:txBody>
                    <a:bodyPr/>
                    <a:lstStyle/>
                    <a:p>
                      <a:pPr algn="ctr"/>
                      <a:r>
                        <a:rPr lang="en-IN" sz="400">
                          <a:effectLst/>
                        </a:rPr>
                        <a:t>std_key</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8</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key</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722721859"/>
                  </a:ext>
                </a:extLst>
              </a:tr>
              <a:tr h="126205">
                <a:tc>
                  <a:txBody>
                    <a:bodyPr/>
                    <a:lstStyle/>
                    <a:p>
                      <a:pPr algn="ctr"/>
                      <a:r>
                        <a:rPr lang="en-IN" sz="400">
                          <a:effectLst/>
                        </a:rPr>
                        <a:t>name1</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First name of student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401202229"/>
                  </a:ext>
                </a:extLst>
              </a:tr>
              <a:tr h="126205">
                <a:tc>
                  <a:txBody>
                    <a:bodyPr/>
                    <a:lstStyle/>
                    <a:p>
                      <a:pPr algn="ctr"/>
                      <a:r>
                        <a:rPr lang="en-IN" sz="400">
                          <a:effectLst/>
                        </a:rPr>
                        <a:t>name2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Last name of student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674366924"/>
                  </a:ext>
                </a:extLst>
              </a:tr>
              <a:tr h="118317">
                <a:tc>
                  <a:txBody>
                    <a:bodyPr/>
                    <a:lstStyle/>
                    <a:p>
                      <a:pPr algn="ctr"/>
                      <a:r>
                        <a:rPr lang="en-IN" sz="400">
                          <a:effectLst/>
                        </a:rPr>
                        <a:t>photo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text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Photo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1726322047"/>
                  </a:ext>
                </a:extLst>
              </a:tr>
              <a:tr h="118317">
                <a:tc>
                  <a:txBody>
                    <a:bodyPr/>
                    <a:lstStyle/>
                    <a:p>
                      <a:pPr algn="ctr"/>
                      <a:r>
                        <a:rPr lang="en-IN" sz="400">
                          <a:effectLst/>
                        </a:rPr>
                        <a:t>address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20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address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025021116"/>
                  </a:ext>
                </a:extLst>
              </a:tr>
              <a:tr h="88738">
                <a:tc>
                  <a:txBody>
                    <a:bodyPr/>
                    <a:lstStyle/>
                    <a:p>
                      <a:pPr algn="ctr"/>
                      <a:r>
                        <a:rPr lang="en-IN" sz="400">
                          <a:effectLst/>
                        </a:rPr>
                        <a:t>pin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int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6</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pin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132868535"/>
                  </a:ext>
                </a:extLst>
              </a:tr>
              <a:tr h="118317">
                <a:tc>
                  <a:txBody>
                    <a:bodyPr/>
                    <a:lstStyle/>
                    <a:p>
                      <a:pPr algn="ctr"/>
                      <a:r>
                        <a:rPr lang="en-IN" sz="400">
                          <a:effectLst/>
                        </a:rPr>
                        <a:t>dob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dob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4186915312"/>
                  </a:ext>
                </a:extLst>
              </a:tr>
              <a:tr h="126205">
                <a:tc>
                  <a:txBody>
                    <a:bodyPr/>
                    <a:lstStyle/>
                    <a:p>
                      <a:pPr algn="ctr"/>
                      <a:r>
                        <a:rPr lang="en-IN" sz="400">
                          <a:effectLst/>
                        </a:rPr>
                        <a:t>sex</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5</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sex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797388837"/>
                  </a:ext>
                </a:extLst>
              </a:tr>
              <a:tr h="118317">
                <a:tc>
                  <a:txBody>
                    <a:bodyPr/>
                    <a:lstStyle/>
                    <a:p>
                      <a:pPr algn="ctr"/>
                      <a:r>
                        <a:rPr lang="en-IN" sz="400">
                          <a:effectLst/>
                        </a:rPr>
                        <a:t>religion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religion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558024074"/>
                  </a:ext>
                </a:extLst>
              </a:tr>
              <a:tr h="118317">
                <a:tc>
                  <a:txBody>
                    <a:bodyPr/>
                    <a:lstStyle/>
                    <a:p>
                      <a:pPr algn="ctr"/>
                      <a:r>
                        <a:rPr lang="en-IN" sz="400">
                          <a:effectLst/>
                        </a:rPr>
                        <a:t>caste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caste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895432046"/>
                  </a:ext>
                </a:extLst>
              </a:tr>
              <a:tr h="126205">
                <a:tc>
                  <a:txBody>
                    <a:bodyPr/>
                    <a:lstStyle/>
                    <a:p>
                      <a:pPr algn="ctr"/>
                      <a:r>
                        <a:rPr lang="en-IN" sz="400">
                          <a:effectLst/>
                        </a:rPr>
                        <a:t>fname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father’s name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086045263"/>
                  </a:ext>
                </a:extLst>
              </a:tr>
              <a:tr h="126205">
                <a:tc>
                  <a:txBody>
                    <a:bodyPr/>
                    <a:lstStyle/>
                    <a:p>
                      <a:pPr algn="ctr"/>
                      <a:r>
                        <a:rPr lang="en-IN" sz="400">
                          <a:effectLst/>
                        </a:rPr>
                        <a:t>fjob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r>
                        <a:rPr lang="en-IN" sz="400">
                          <a:effectLst/>
                        </a:rPr>
                        <a:t>Student father’s    job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767160314"/>
                  </a:ext>
                </a:extLst>
              </a:tr>
              <a:tr h="126205">
                <a:tc>
                  <a:txBody>
                    <a:bodyPr/>
                    <a:lstStyle/>
                    <a:p>
                      <a:pPr algn="ctr"/>
                      <a:r>
                        <a:rPr lang="en-IN" sz="400">
                          <a:effectLst/>
                        </a:rPr>
                        <a:t>fpno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father’s phone number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669401201"/>
                  </a:ext>
                </a:extLst>
              </a:tr>
              <a:tr h="126205">
                <a:tc>
                  <a:txBody>
                    <a:bodyPr/>
                    <a:lstStyle/>
                    <a:p>
                      <a:pPr algn="ctr"/>
                      <a:r>
                        <a:rPr lang="en-IN" sz="400">
                          <a:effectLst/>
                        </a:rPr>
                        <a:t>mname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mother’s name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703412954"/>
                  </a:ext>
                </a:extLst>
              </a:tr>
              <a:tr h="126205">
                <a:tc>
                  <a:txBody>
                    <a:bodyPr/>
                    <a:lstStyle/>
                    <a:p>
                      <a:pPr algn="ctr"/>
                      <a:r>
                        <a:rPr lang="en-IN" sz="400">
                          <a:effectLst/>
                        </a:rPr>
                        <a:t>mjob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mother’s job</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715508595"/>
                  </a:ext>
                </a:extLst>
              </a:tr>
              <a:tr h="189308">
                <a:tc>
                  <a:txBody>
                    <a:bodyPr/>
                    <a:lstStyle/>
                    <a:p>
                      <a:pPr algn="ctr"/>
                      <a:r>
                        <a:rPr lang="en-IN" sz="400">
                          <a:effectLst/>
                        </a:rPr>
                        <a:t>mphno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mother’s phone number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761889002"/>
                  </a:ext>
                </a:extLst>
              </a:tr>
              <a:tr h="118317">
                <a:tc>
                  <a:txBody>
                    <a:bodyPr/>
                    <a:lstStyle/>
                    <a:p>
                      <a:pPr algn="ctr"/>
                      <a:r>
                        <a:rPr lang="en-IN" sz="400">
                          <a:effectLst/>
                        </a:rPr>
                        <a:t>course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Course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858858787"/>
                  </a:ext>
                </a:extLst>
              </a:tr>
              <a:tr h="126205">
                <a:tc>
                  <a:txBody>
                    <a:bodyPr/>
                    <a:lstStyle/>
                    <a:p>
                      <a:pPr algn="ctr"/>
                      <a:r>
                        <a:rPr lang="en-IN" sz="400">
                          <a:effectLst/>
                        </a:rPr>
                        <a:t>spno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phone number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165217214"/>
                  </a:ext>
                </a:extLst>
              </a:tr>
              <a:tr h="126205">
                <a:tc>
                  <a:txBody>
                    <a:bodyPr/>
                    <a:lstStyle/>
                    <a:p>
                      <a:pPr algn="ctr"/>
                      <a:r>
                        <a:rPr lang="en-IN" sz="400">
                          <a:effectLst/>
                        </a:rPr>
                        <a:t>aadhar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Student aadhar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161187480"/>
                  </a:ext>
                </a:extLst>
              </a:tr>
              <a:tr h="126205">
                <a:tc>
                  <a:txBody>
                    <a:bodyPr/>
                    <a:lstStyle/>
                    <a:p>
                      <a:pPr algn="ctr"/>
                      <a:r>
                        <a:rPr lang="en-IN" sz="400">
                          <a:effectLst/>
                        </a:rPr>
                        <a:t>dep</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Department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995882328"/>
                  </a:ext>
                </a:extLst>
              </a:tr>
              <a:tr h="118317">
                <a:tc>
                  <a:txBody>
                    <a:bodyPr/>
                    <a:lstStyle/>
                    <a:p>
                      <a:pPr algn="ctr"/>
                      <a:r>
                        <a:rPr lang="en-IN" sz="400">
                          <a:effectLst/>
                        </a:rPr>
                        <a:t>ten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Tenth mark</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980962297"/>
                  </a:ext>
                </a:extLst>
              </a:tr>
              <a:tr h="126205">
                <a:tc>
                  <a:txBody>
                    <a:bodyPr/>
                    <a:lstStyle/>
                    <a:p>
                      <a:pPr algn="ctr"/>
                      <a:r>
                        <a:rPr lang="en-IN" sz="400">
                          <a:effectLst/>
                        </a:rPr>
                        <a:t>tencer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text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Tenth certificate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1613386275"/>
                  </a:ext>
                </a:extLst>
              </a:tr>
              <a:tr h="118317">
                <a:tc>
                  <a:txBody>
                    <a:bodyPr/>
                    <a:lstStyle/>
                    <a:p>
                      <a:pPr algn="ctr"/>
                      <a:r>
                        <a:rPr lang="en-IN" sz="400">
                          <a:effectLst/>
                        </a:rPr>
                        <a:t>plustwo</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int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Plustwo mark</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1116090044"/>
                  </a:ext>
                </a:extLst>
              </a:tr>
              <a:tr h="126205">
                <a:tc>
                  <a:txBody>
                    <a:bodyPr/>
                    <a:lstStyle/>
                    <a:p>
                      <a:pPr algn="ctr"/>
                      <a:r>
                        <a:rPr lang="en-IN" sz="400">
                          <a:effectLst/>
                        </a:rPr>
                        <a:t>plustwocer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text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Plustwo certificate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364575453"/>
                  </a:ext>
                </a:extLst>
              </a:tr>
              <a:tr h="126205">
                <a:tc>
                  <a:txBody>
                    <a:bodyPr/>
                    <a:lstStyle/>
                    <a:p>
                      <a:pPr algn="ctr"/>
                      <a:r>
                        <a:rPr lang="en-IN" sz="400">
                          <a:effectLst/>
                        </a:rPr>
                        <a:t>doj</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Details of joining</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884355123"/>
                  </a:ext>
                </a:extLst>
              </a:tr>
              <a:tr h="118317">
                <a:tc>
                  <a:txBody>
                    <a:bodyPr/>
                    <a:lstStyle/>
                    <a:p>
                      <a:pPr algn="ctr"/>
                      <a:r>
                        <a:rPr lang="en-IN" sz="400">
                          <a:effectLst/>
                        </a:rPr>
                        <a:t>month</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Month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4175486107"/>
                  </a:ext>
                </a:extLst>
              </a:tr>
              <a:tr h="118317">
                <a:tc>
                  <a:txBody>
                    <a:bodyPr/>
                    <a:lstStyle/>
                    <a:p>
                      <a:pPr algn="ctr"/>
                      <a:r>
                        <a:rPr lang="en-IN" sz="400">
                          <a:effectLst/>
                        </a:rPr>
                        <a:t>sem</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 Sem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418199780"/>
                  </a:ext>
                </a:extLst>
              </a:tr>
              <a:tr h="126205">
                <a:tc>
                  <a:txBody>
                    <a:bodyPr/>
                    <a:lstStyle/>
                    <a:p>
                      <a:pPr algn="ctr"/>
                      <a:r>
                        <a:rPr lang="en-IN" sz="400">
                          <a:effectLst/>
                        </a:rPr>
                        <a:t>grad</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Graduation details</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484089844"/>
                  </a:ext>
                </a:extLst>
              </a:tr>
              <a:tr h="118317">
                <a:tc>
                  <a:txBody>
                    <a:bodyPr/>
                    <a:lstStyle/>
                    <a:p>
                      <a:pPr algn="ctr"/>
                      <a:r>
                        <a:rPr lang="en-IN" sz="400">
                          <a:effectLst/>
                        </a:rPr>
                        <a:t>email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30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email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4024984861"/>
                  </a:ext>
                </a:extLst>
              </a:tr>
              <a:tr h="118317">
                <a:tc>
                  <a:txBody>
                    <a:bodyPr/>
                    <a:lstStyle/>
                    <a:p>
                      <a:pPr algn="ctr"/>
                      <a:r>
                        <a:rPr lang="en-IN" sz="400">
                          <a:effectLst/>
                        </a:rPr>
                        <a:t>lid</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int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11</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Foreign Key</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Student login id</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3581015739"/>
                  </a:ext>
                </a:extLst>
              </a:tr>
              <a:tr h="118317">
                <a:tc>
                  <a:txBody>
                    <a:bodyPr/>
                    <a:lstStyle/>
                    <a:p>
                      <a:pPr algn="ctr"/>
                      <a:r>
                        <a:rPr lang="en-IN" sz="400">
                          <a:effectLst/>
                        </a:rPr>
                        <a:t>fsem</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int</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2</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Paid sem fee</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2479871332"/>
                  </a:ext>
                </a:extLst>
              </a:tr>
              <a:tr h="118317">
                <a:tc>
                  <a:txBody>
                    <a:bodyPr/>
                    <a:lstStyle/>
                    <a:p>
                      <a:pPr algn="ctr"/>
                      <a:r>
                        <a:rPr lang="en-IN" sz="400">
                          <a:effectLst/>
                        </a:rPr>
                        <a:t>addon</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varchar</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20</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a:effectLst/>
                        </a:rPr>
                        <a:t>Not Null</a:t>
                      </a:r>
                      <a:endParaRPr lang="en-IN" sz="30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tc>
                  <a:txBody>
                    <a:bodyPr/>
                    <a:lstStyle/>
                    <a:p>
                      <a:pPr algn="ctr"/>
                      <a:r>
                        <a:rPr lang="en-IN" sz="400" dirty="0">
                          <a:effectLst/>
                        </a:rPr>
                        <a:t> Addon name</a:t>
                      </a:r>
                      <a:endParaRPr lang="en-IN" sz="3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21426" marR="21426" marT="0" marB="0" anchor="ctr"/>
                </a:tc>
                <a:extLst>
                  <a:ext uri="{0D108BD9-81ED-4DB2-BD59-A6C34878D82A}">
                    <a16:rowId xmlns:a16="http://schemas.microsoft.com/office/drawing/2014/main" val="1174006665"/>
                  </a:ext>
                </a:extLst>
              </a:tr>
            </a:tbl>
          </a:graphicData>
        </a:graphic>
      </p:graphicFrame>
      <p:sp>
        <p:nvSpPr>
          <p:cNvPr id="13" name="Rectangle 2">
            <a:extLst>
              <a:ext uri="{FF2B5EF4-FFF2-40B4-BE49-F238E27FC236}">
                <a16:creationId xmlns:a16="http://schemas.microsoft.com/office/drawing/2014/main" id="{3318D196-E4E8-442B-7B2A-77B7222A3D47}"/>
              </a:ext>
            </a:extLst>
          </p:cNvPr>
          <p:cNvSpPr>
            <a:spLocks noChangeArrowheads="1"/>
          </p:cNvSpPr>
          <p:nvPr/>
        </p:nvSpPr>
        <p:spPr bwMode="auto">
          <a:xfrm>
            <a:off x="4021726" y="760546"/>
            <a:ext cx="41762465"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2.</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stdreg</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student registration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00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6DAC9D-4A62-0C52-AD6D-1363E55EF448}"/>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36</a:t>
            </a:fld>
            <a:endParaRPr lang="en-US" noProof="0" dirty="0"/>
          </a:p>
        </p:txBody>
      </p:sp>
      <p:grpSp>
        <p:nvGrpSpPr>
          <p:cNvPr id="5" name="Group 4">
            <a:extLst>
              <a:ext uri="{FF2B5EF4-FFF2-40B4-BE49-F238E27FC236}">
                <a16:creationId xmlns:a16="http://schemas.microsoft.com/office/drawing/2014/main" id="{C109F05D-9781-5387-7803-EA7E397E893D}"/>
              </a:ext>
            </a:extLst>
          </p:cNvPr>
          <p:cNvGrpSpPr/>
          <p:nvPr/>
        </p:nvGrpSpPr>
        <p:grpSpPr>
          <a:xfrm>
            <a:off x="363416" y="421045"/>
            <a:ext cx="748798" cy="134113"/>
            <a:chOff x="4827813" y="2534636"/>
            <a:chExt cx="996651" cy="178504"/>
          </a:xfrm>
        </p:grpSpPr>
        <p:sp>
          <p:nvSpPr>
            <p:cNvPr id="6" name="Oval 5">
              <a:extLst>
                <a:ext uri="{FF2B5EF4-FFF2-40B4-BE49-F238E27FC236}">
                  <a16:creationId xmlns:a16="http://schemas.microsoft.com/office/drawing/2014/main" id="{A3321926-DE20-50F8-A43D-C76F27DF3EA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CC88454-FBA3-AF22-9176-C89B8552A456}"/>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9AAB666E-4344-5EEF-5920-BD3EBD80CCA2}"/>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Oval 8">
              <a:extLst>
                <a:ext uri="{FF2B5EF4-FFF2-40B4-BE49-F238E27FC236}">
                  <a16:creationId xmlns:a16="http://schemas.microsoft.com/office/drawing/2014/main" id="{EEB7A538-B5A6-A062-961F-4DF4DF4329A2}"/>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aphicFrame>
        <p:nvGraphicFramePr>
          <p:cNvPr id="2" name="Table 1">
            <a:extLst>
              <a:ext uri="{FF2B5EF4-FFF2-40B4-BE49-F238E27FC236}">
                <a16:creationId xmlns:a16="http://schemas.microsoft.com/office/drawing/2014/main" id="{AD679FE0-698E-5753-4B07-2EE914F1311F}"/>
              </a:ext>
            </a:extLst>
          </p:cNvPr>
          <p:cNvGraphicFramePr>
            <a:graphicFrameLocks noGrp="1"/>
          </p:cNvGraphicFramePr>
          <p:nvPr>
            <p:extLst>
              <p:ext uri="{D42A27DB-BD31-4B8C-83A1-F6EECF244321}">
                <p14:modId xmlns:p14="http://schemas.microsoft.com/office/powerpoint/2010/main" val="3567626696"/>
              </p:ext>
            </p:extLst>
          </p:nvPr>
        </p:nvGraphicFramePr>
        <p:xfrm>
          <a:off x="2342091" y="1493520"/>
          <a:ext cx="7924799" cy="4731068"/>
        </p:xfrm>
        <a:graphic>
          <a:graphicData uri="http://schemas.openxmlformats.org/drawingml/2006/table">
            <a:tbl>
              <a:tblPr firstRow="1" firstCol="1" bandRow="1">
                <a:tableStyleId>{5C22544A-7EE6-4342-B048-85BDC9FD1C3A}</a:tableStyleId>
              </a:tblPr>
              <a:tblGrid>
                <a:gridCol w="1584784">
                  <a:extLst>
                    <a:ext uri="{9D8B030D-6E8A-4147-A177-3AD203B41FA5}">
                      <a16:colId xmlns:a16="http://schemas.microsoft.com/office/drawing/2014/main" val="790126299"/>
                    </a:ext>
                  </a:extLst>
                </a:gridCol>
                <a:gridCol w="1584784">
                  <a:extLst>
                    <a:ext uri="{9D8B030D-6E8A-4147-A177-3AD203B41FA5}">
                      <a16:colId xmlns:a16="http://schemas.microsoft.com/office/drawing/2014/main" val="2072309841"/>
                    </a:ext>
                  </a:extLst>
                </a:gridCol>
                <a:gridCol w="1584784">
                  <a:extLst>
                    <a:ext uri="{9D8B030D-6E8A-4147-A177-3AD203B41FA5}">
                      <a16:colId xmlns:a16="http://schemas.microsoft.com/office/drawing/2014/main" val="624752129"/>
                    </a:ext>
                  </a:extLst>
                </a:gridCol>
                <a:gridCol w="1584784">
                  <a:extLst>
                    <a:ext uri="{9D8B030D-6E8A-4147-A177-3AD203B41FA5}">
                      <a16:colId xmlns:a16="http://schemas.microsoft.com/office/drawing/2014/main" val="3398778776"/>
                    </a:ext>
                  </a:extLst>
                </a:gridCol>
                <a:gridCol w="1585663">
                  <a:extLst>
                    <a:ext uri="{9D8B030D-6E8A-4147-A177-3AD203B41FA5}">
                      <a16:colId xmlns:a16="http://schemas.microsoft.com/office/drawing/2014/main" val="2926121640"/>
                    </a:ext>
                  </a:extLst>
                </a:gridCol>
              </a:tblGrid>
              <a:tr h="189164">
                <a:tc>
                  <a:txBody>
                    <a:bodyPr/>
                    <a:lstStyle/>
                    <a:p>
                      <a:pPr algn="ctr"/>
                      <a:r>
                        <a:rPr lang="en-IN" sz="1000">
                          <a:effectLst/>
                        </a:rPr>
                        <a:t>Column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Datatype</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Size</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Constraints</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Description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1863563094"/>
                  </a:ext>
                </a:extLst>
              </a:tr>
              <a:tr h="317244">
                <a:tc>
                  <a:txBody>
                    <a:bodyPr/>
                    <a:lstStyle/>
                    <a:p>
                      <a:pPr algn="ctr"/>
                      <a:r>
                        <a:rPr lang="en-IN" sz="1000">
                          <a:effectLst/>
                        </a:rPr>
                        <a:t>id</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Primary Key</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Primary key</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1344401358"/>
                  </a:ext>
                </a:extLst>
              </a:tr>
              <a:tr h="189164">
                <a:tc>
                  <a:txBody>
                    <a:bodyPr/>
                    <a:lstStyle/>
                    <a:p>
                      <a:pPr algn="ctr"/>
                      <a:r>
                        <a:rPr lang="en-IN" sz="1000">
                          <a:effectLst/>
                        </a:rPr>
                        <a:t>trid</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Teacher id</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2978416051"/>
                  </a:ext>
                </a:extLst>
              </a:tr>
              <a:tr h="189164">
                <a:tc>
                  <a:txBody>
                    <a:bodyPr/>
                    <a:lstStyle/>
                    <a:p>
                      <a:pPr algn="ctr"/>
                      <a:r>
                        <a:rPr lang="en-IN" sz="1000">
                          <a:effectLst/>
                        </a:rPr>
                        <a:t>tr_key</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8</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 key</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2552505503"/>
                  </a:ext>
                </a:extLst>
              </a:tr>
              <a:tr h="362564">
                <a:tc>
                  <a:txBody>
                    <a:bodyPr/>
                    <a:lstStyle/>
                    <a:p>
                      <a:pPr algn="ctr"/>
                      <a:r>
                        <a:rPr lang="en-IN" sz="1000">
                          <a:effectLst/>
                        </a:rPr>
                        <a:t>name1</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Teacher’s first name</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867906722"/>
                  </a:ext>
                </a:extLst>
              </a:tr>
              <a:tr h="362564">
                <a:tc>
                  <a:txBody>
                    <a:bodyPr/>
                    <a:lstStyle/>
                    <a:p>
                      <a:pPr algn="ctr"/>
                      <a:r>
                        <a:rPr lang="en-IN" sz="1000">
                          <a:effectLst/>
                        </a:rPr>
                        <a:t>name2</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Teacher last name</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1343431391"/>
                  </a:ext>
                </a:extLst>
              </a:tr>
              <a:tr h="362564">
                <a:tc>
                  <a:txBody>
                    <a:bodyPr/>
                    <a:lstStyle/>
                    <a:p>
                      <a:pPr algn="ctr"/>
                      <a:r>
                        <a:rPr lang="en-IN" sz="1000">
                          <a:effectLst/>
                        </a:rPr>
                        <a:t>address</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20</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 address</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4107975099"/>
                  </a:ext>
                </a:extLst>
              </a:tr>
              <a:tr h="189164">
                <a:tc>
                  <a:txBody>
                    <a:bodyPr/>
                    <a:lstStyle/>
                    <a:p>
                      <a:pPr algn="ctr"/>
                      <a:r>
                        <a:rPr lang="en-IN" sz="1000">
                          <a:effectLst/>
                        </a:rPr>
                        <a:t>pin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6</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 pin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620106091"/>
                  </a:ext>
                </a:extLst>
              </a:tr>
              <a:tr h="189164">
                <a:tc>
                  <a:txBody>
                    <a:bodyPr/>
                    <a:lstStyle/>
                    <a:p>
                      <a:pPr algn="ctr"/>
                      <a:r>
                        <a:rPr lang="en-IN" sz="1000">
                          <a:effectLst/>
                        </a:rPr>
                        <a:t>dob</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10</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 DOB</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534470818"/>
                  </a:ext>
                </a:extLst>
              </a:tr>
              <a:tr h="189164">
                <a:tc>
                  <a:txBody>
                    <a:bodyPr/>
                    <a:lstStyle/>
                    <a:p>
                      <a:pPr algn="ctr"/>
                      <a:r>
                        <a:rPr lang="en-IN" sz="1000">
                          <a:effectLst/>
                        </a:rPr>
                        <a:t>sex</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6</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Sex details</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4272634015"/>
                  </a:ext>
                </a:extLst>
              </a:tr>
              <a:tr h="362564">
                <a:tc>
                  <a:txBody>
                    <a:bodyPr/>
                    <a:lstStyle/>
                    <a:p>
                      <a:pPr algn="ctr"/>
                      <a:r>
                        <a:rPr lang="en-IN" sz="1000">
                          <a:effectLst/>
                        </a:rPr>
                        <a:t>quan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20</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Teacher’s qualification</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3359917818"/>
                  </a:ext>
                </a:extLst>
              </a:tr>
              <a:tr h="362564">
                <a:tc>
                  <a:txBody>
                    <a:bodyPr/>
                    <a:lstStyle/>
                    <a:p>
                      <a:pPr algn="ctr"/>
                      <a:r>
                        <a:rPr lang="en-IN" sz="1000">
                          <a:effectLst/>
                        </a:rPr>
                        <a:t>tpno</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Teacher phone no</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2219236693"/>
                  </a:ext>
                </a:extLst>
              </a:tr>
              <a:tr h="362564">
                <a:tc>
                  <a:txBody>
                    <a:bodyPr/>
                    <a:lstStyle/>
                    <a:p>
                      <a:pPr algn="ctr"/>
                      <a:r>
                        <a:rPr lang="en-IN" sz="1000">
                          <a:effectLst/>
                        </a:rPr>
                        <a:t>adharno</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12</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Adharno of Teacher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2666662353"/>
                  </a:ext>
                </a:extLst>
              </a:tr>
              <a:tr h="362564">
                <a:tc>
                  <a:txBody>
                    <a:bodyPr/>
                    <a:lstStyle/>
                    <a:p>
                      <a:pPr algn="ctr"/>
                      <a:r>
                        <a:rPr lang="en-IN" sz="1000">
                          <a:effectLst/>
                        </a:rPr>
                        <a:t>photo</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10</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Teacher’s photo</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430604488"/>
                  </a:ext>
                </a:extLst>
              </a:tr>
              <a:tr h="189164">
                <a:tc>
                  <a:txBody>
                    <a:bodyPr/>
                    <a:lstStyle/>
                    <a:p>
                      <a:pPr algn="ctr"/>
                      <a:r>
                        <a:rPr lang="en-IN" sz="1000">
                          <a:effectLst/>
                        </a:rPr>
                        <a:t>email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30</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Teacher’s email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2824895449"/>
                  </a:ext>
                </a:extLst>
              </a:tr>
              <a:tr h="362564">
                <a:tc>
                  <a:txBody>
                    <a:bodyPr/>
                    <a:lstStyle/>
                    <a:p>
                      <a:pPr algn="ctr"/>
                      <a:r>
                        <a:rPr lang="en-IN" sz="1000">
                          <a:effectLst/>
                        </a:rPr>
                        <a:t>doj</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varchar</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Not Null</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 Teacher’s joining date</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3081862852"/>
                  </a:ext>
                </a:extLst>
              </a:tr>
              <a:tr h="189164">
                <a:tc>
                  <a:txBody>
                    <a:bodyPr/>
                    <a:lstStyle/>
                    <a:p>
                      <a:pPr algn="ctr"/>
                      <a:r>
                        <a:rPr lang="en-IN" sz="1000">
                          <a:effectLst/>
                        </a:rPr>
                        <a:t>lid</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int</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a:effectLst/>
                        </a:rPr>
                        <a:t>11</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900">
                          <a:effectLst/>
                        </a:rPr>
                        <a:t>Foreign Key</a:t>
                      </a:r>
                      <a:endParaRPr lang="en-IN" sz="90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tc>
                  <a:txBody>
                    <a:bodyPr/>
                    <a:lstStyle/>
                    <a:p>
                      <a:pPr algn="ctr"/>
                      <a:r>
                        <a:rPr lang="en-IN" sz="1000" dirty="0">
                          <a:effectLst/>
                        </a:rPr>
                        <a:t> Login id</a:t>
                      </a:r>
                      <a:endParaRPr lang="en-IN" sz="9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54769" marR="54769" marT="0" marB="0" anchor="ctr"/>
                </a:tc>
                <a:extLst>
                  <a:ext uri="{0D108BD9-81ED-4DB2-BD59-A6C34878D82A}">
                    <a16:rowId xmlns:a16="http://schemas.microsoft.com/office/drawing/2014/main" val="3924518021"/>
                  </a:ext>
                </a:extLst>
              </a:tr>
            </a:tbl>
          </a:graphicData>
        </a:graphic>
      </p:graphicFrame>
      <p:sp>
        <p:nvSpPr>
          <p:cNvPr id="3" name="Rectangle 1">
            <a:extLst>
              <a:ext uri="{FF2B5EF4-FFF2-40B4-BE49-F238E27FC236}">
                <a16:creationId xmlns:a16="http://schemas.microsoft.com/office/drawing/2014/main" id="{8EE87E85-C8F3-6651-0023-8C2624E20E34}"/>
              </a:ext>
            </a:extLst>
          </p:cNvPr>
          <p:cNvSpPr>
            <a:spLocks noChangeArrowheads="1"/>
          </p:cNvSpPr>
          <p:nvPr/>
        </p:nvSpPr>
        <p:spPr bwMode="auto">
          <a:xfrm>
            <a:off x="4171118" y="870188"/>
            <a:ext cx="211319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3.</a:t>
            </a: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trreg</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teacher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607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D6DAC9D-4A62-0C52-AD6D-1363E55EF448}"/>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US" noProof="0" smtClean="0"/>
              <a:pPr/>
              <a:t>37</a:t>
            </a:fld>
            <a:endParaRPr lang="en-US" noProof="0" dirty="0"/>
          </a:p>
        </p:txBody>
      </p:sp>
      <p:grpSp>
        <p:nvGrpSpPr>
          <p:cNvPr id="5" name="Group 4">
            <a:extLst>
              <a:ext uri="{FF2B5EF4-FFF2-40B4-BE49-F238E27FC236}">
                <a16:creationId xmlns:a16="http://schemas.microsoft.com/office/drawing/2014/main" id="{C109F05D-9781-5387-7803-EA7E397E893D}"/>
              </a:ext>
            </a:extLst>
          </p:cNvPr>
          <p:cNvGrpSpPr/>
          <p:nvPr/>
        </p:nvGrpSpPr>
        <p:grpSpPr>
          <a:xfrm>
            <a:off x="363416" y="421045"/>
            <a:ext cx="748798" cy="134113"/>
            <a:chOff x="4827813" y="2534636"/>
            <a:chExt cx="996651" cy="178504"/>
          </a:xfrm>
        </p:grpSpPr>
        <p:sp>
          <p:nvSpPr>
            <p:cNvPr id="6" name="Oval 5">
              <a:extLst>
                <a:ext uri="{FF2B5EF4-FFF2-40B4-BE49-F238E27FC236}">
                  <a16:creationId xmlns:a16="http://schemas.microsoft.com/office/drawing/2014/main" id="{A3321926-DE20-50F8-A43D-C76F27DF3EAC}"/>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CC88454-FBA3-AF22-9176-C89B8552A456}"/>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9AAB666E-4344-5EEF-5920-BD3EBD80CCA2}"/>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Oval 8">
              <a:extLst>
                <a:ext uri="{FF2B5EF4-FFF2-40B4-BE49-F238E27FC236}">
                  <a16:creationId xmlns:a16="http://schemas.microsoft.com/office/drawing/2014/main" id="{EEB7A538-B5A6-A062-961F-4DF4DF4329A2}"/>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aphicFrame>
        <p:nvGraphicFramePr>
          <p:cNvPr id="2" name="Table 1">
            <a:extLst>
              <a:ext uri="{FF2B5EF4-FFF2-40B4-BE49-F238E27FC236}">
                <a16:creationId xmlns:a16="http://schemas.microsoft.com/office/drawing/2014/main" id="{B7319835-CB7E-0D08-3BE3-7C405E9FDADE}"/>
              </a:ext>
            </a:extLst>
          </p:cNvPr>
          <p:cNvGraphicFramePr>
            <a:graphicFrameLocks noGrp="1"/>
          </p:cNvGraphicFramePr>
          <p:nvPr>
            <p:extLst>
              <p:ext uri="{D42A27DB-BD31-4B8C-83A1-F6EECF244321}">
                <p14:modId xmlns:p14="http://schemas.microsoft.com/office/powerpoint/2010/main" val="2604292619"/>
              </p:ext>
            </p:extLst>
          </p:nvPr>
        </p:nvGraphicFramePr>
        <p:xfrm>
          <a:off x="2281752" y="2209801"/>
          <a:ext cx="7924799" cy="3276600"/>
        </p:xfrm>
        <a:graphic>
          <a:graphicData uri="http://schemas.openxmlformats.org/drawingml/2006/table">
            <a:tbl>
              <a:tblPr firstRow="1" firstCol="1" bandRow="1">
                <a:tableStyleId>{5C22544A-7EE6-4342-B048-85BDC9FD1C3A}</a:tableStyleId>
              </a:tblPr>
              <a:tblGrid>
                <a:gridCol w="1584784">
                  <a:extLst>
                    <a:ext uri="{9D8B030D-6E8A-4147-A177-3AD203B41FA5}">
                      <a16:colId xmlns:a16="http://schemas.microsoft.com/office/drawing/2014/main" val="2171592534"/>
                    </a:ext>
                  </a:extLst>
                </a:gridCol>
                <a:gridCol w="1584784">
                  <a:extLst>
                    <a:ext uri="{9D8B030D-6E8A-4147-A177-3AD203B41FA5}">
                      <a16:colId xmlns:a16="http://schemas.microsoft.com/office/drawing/2014/main" val="524816209"/>
                    </a:ext>
                  </a:extLst>
                </a:gridCol>
                <a:gridCol w="1584784">
                  <a:extLst>
                    <a:ext uri="{9D8B030D-6E8A-4147-A177-3AD203B41FA5}">
                      <a16:colId xmlns:a16="http://schemas.microsoft.com/office/drawing/2014/main" val="4209055891"/>
                    </a:ext>
                  </a:extLst>
                </a:gridCol>
                <a:gridCol w="1584784">
                  <a:extLst>
                    <a:ext uri="{9D8B030D-6E8A-4147-A177-3AD203B41FA5}">
                      <a16:colId xmlns:a16="http://schemas.microsoft.com/office/drawing/2014/main" val="990988368"/>
                    </a:ext>
                  </a:extLst>
                </a:gridCol>
                <a:gridCol w="1585663">
                  <a:extLst>
                    <a:ext uri="{9D8B030D-6E8A-4147-A177-3AD203B41FA5}">
                      <a16:colId xmlns:a16="http://schemas.microsoft.com/office/drawing/2014/main" val="2949251829"/>
                    </a:ext>
                  </a:extLst>
                </a:gridCol>
              </a:tblGrid>
              <a:tr h="369339">
                <a:tc>
                  <a:txBody>
                    <a:bodyPr/>
                    <a:lstStyle/>
                    <a:p>
                      <a:pPr algn="ctr"/>
                      <a:r>
                        <a:rPr lang="en-IN" sz="1200">
                          <a:effectLst/>
                        </a:rPr>
                        <a:t>Column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Datatype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Size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Constraints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Description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2838096196"/>
                  </a:ext>
                </a:extLst>
              </a:tr>
              <a:tr h="455261">
                <a:tc>
                  <a:txBody>
                    <a:bodyPr/>
                    <a:lstStyle/>
                    <a:p>
                      <a:pPr algn="ctr"/>
                      <a:r>
                        <a:rPr lang="en-IN" sz="1200">
                          <a:effectLst/>
                        </a:rPr>
                        <a:t>aid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int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10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Primary 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Addon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760971571"/>
                  </a:ext>
                </a:extLst>
              </a:tr>
              <a:tr h="605305">
                <a:tc>
                  <a:txBody>
                    <a:bodyPr/>
                    <a:lstStyle/>
                    <a:p>
                      <a:pPr algn="ctr"/>
                      <a:r>
                        <a:rPr lang="en-IN" sz="1200">
                          <a:effectLst/>
                        </a:rPr>
                        <a:t>akey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Addon Key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3434004470"/>
                  </a:ext>
                </a:extLst>
              </a:tr>
              <a:tr h="369339">
                <a:tc>
                  <a:txBody>
                    <a:bodyPr/>
                    <a:lstStyle/>
                    <a:p>
                      <a:pPr algn="ctr"/>
                      <a:r>
                        <a:rPr lang="en-IN" sz="1200">
                          <a:effectLst/>
                        </a:rPr>
                        <a:t>course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30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Course details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2986484049"/>
                  </a:ext>
                </a:extLst>
              </a:tr>
              <a:tr h="369339">
                <a:tc>
                  <a:txBody>
                    <a:bodyPr/>
                    <a:lstStyle/>
                    <a:p>
                      <a:pPr algn="ctr"/>
                      <a:r>
                        <a:rPr lang="en-IN" sz="1200">
                          <a:effectLst/>
                        </a:rPr>
                        <a:t>details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50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Addon details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2635490958"/>
                  </a:ext>
                </a:extLst>
              </a:tr>
              <a:tr h="369339">
                <a:tc>
                  <a:txBody>
                    <a:bodyPr/>
                    <a:lstStyle/>
                    <a:p>
                      <a:pPr algn="ctr"/>
                      <a:r>
                        <a:rPr lang="en-IN" sz="1200">
                          <a:effectLst/>
                        </a:rPr>
                        <a:t>img1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longtext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Image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336339618"/>
                  </a:ext>
                </a:extLst>
              </a:tr>
              <a:tr h="369339">
                <a:tc>
                  <a:txBody>
                    <a:bodyPr/>
                    <a:lstStyle/>
                    <a:p>
                      <a:pPr algn="ctr"/>
                      <a:r>
                        <a:rPr lang="en-IN" sz="1200">
                          <a:effectLst/>
                        </a:rPr>
                        <a:t>date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date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 Date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317775578"/>
                  </a:ext>
                </a:extLst>
              </a:tr>
              <a:tr h="369339">
                <a:tc>
                  <a:txBody>
                    <a:bodyPr/>
                    <a:lstStyle/>
                    <a:p>
                      <a:pPr algn="ctr"/>
                      <a:r>
                        <a:rPr lang="en-IN" sz="1200">
                          <a:effectLst/>
                        </a:rPr>
                        <a:t>assem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varchar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a:effectLst/>
                        </a:rPr>
                        <a:t>10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150">
                          <a:effectLst/>
                        </a:rPr>
                        <a:t>Not Null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tc>
                  <a:txBody>
                    <a:bodyPr/>
                    <a:lstStyle/>
                    <a:p>
                      <a:pPr algn="ctr"/>
                      <a:r>
                        <a:rPr lang="en-IN" sz="1200" dirty="0">
                          <a:effectLst/>
                        </a:rPr>
                        <a:t>Approved </a:t>
                      </a:r>
                      <a:r>
                        <a:rPr lang="en-IN" sz="1200" dirty="0" err="1">
                          <a:effectLst/>
                        </a:rPr>
                        <a:t>sem</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tc>
                <a:extLst>
                  <a:ext uri="{0D108BD9-81ED-4DB2-BD59-A6C34878D82A}">
                    <a16:rowId xmlns:a16="http://schemas.microsoft.com/office/drawing/2014/main" val="1570696504"/>
                  </a:ext>
                </a:extLst>
              </a:tr>
            </a:tbl>
          </a:graphicData>
        </a:graphic>
      </p:graphicFrame>
      <p:sp>
        <p:nvSpPr>
          <p:cNvPr id="3" name="Rectangle 1">
            <a:extLst>
              <a:ext uri="{FF2B5EF4-FFF2-40B4-BE49-F238E27FC236}">
                <a16:creationId xmlns:a16="http://schemas.microsoft.com/office/drawing/2014/main" id="{8BC463C2-7D58-4EF9-2DDB-99D610B2AA29}"/>
              </a:ext>
            </a:extLst>
          </p:cNvPr>
          <p:cNvSpPr>
            <a:spLocks noChangeArrowheads="1"/>
          </p:cNvSpPr>
          <p:nvPr/>
        </p:nvSpPr>
        <p:spPr bwMode="auto">
          <a:xfrm>
            <a:off x="4205934" y="1232995"/>
            <a:ext cx="1687623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73250" algn="l"/>
              </a:tabLst>
              <a:defRPr>
                <a:solidFill>
                  <a:schemeClr val="tx1"/>
                </a:solidFill>
                <a:latin typeface="Arial" panose="020B0604020202020204" pitchFamily="34" charset="0"/>
              </a:defRPr>
            </a:lvl1pPr>
            <a:lvl2pPr eaLnBrk="0" fontAlgn="base" hangingPunct="0">
              <a:spcBef>
                <a:spcPct val="0"/>
              </a:spcBef>
              <a:spcAft>
                <a:spcPct val="0"/>
              </a:spcAft>
              <a:tabLst>
                <a:tab pos="1873250" algn="l"/>
              </a:tabLst>
              <a:defRPr>
                <a:solidFill>
                  <a:schemeClr val="tx1"/>
                </a:solidFill>
                <a:latin typeface="Arial" panose="020B0604020202020204" pitchFamily="34" charset="0"/>
              </a:defRPr>
            </a:lvl2pPr>
            <a:lvl3pPr eaLnBrk="0" fontAlgn="base" hangingPunct="0">
              <a:spcBef>
                <a:spcPct val="0"/>
              </a:spcBef>
              <a:spcAft>
                <a:spcPct val="0"/>
              </a:spcAft>
              <a:tabLst>
                <a:tab pos="1873250" algn="l"/>
              </a:tabLst>
              <a:defRPr>
                <a:solidFill>
                  <a:schemeClr val="tx1"/>
                </a:solidFill>
                <a:latin typeface="Arial" panose="020B0604020202020204" pitchFamily="34" charset="0"/>
              </a:defRPr>
            </a:lvl3pPr>
            <a:lvl4pPr eaLnBrk="0" fontAlgn="base" hangingPunct="0">
              <a:spcBef>
                <a:spcPct val="0"/>
              </a:spcBef>
              <a:spcAft>
                <a:spcPct val="0"/>
              </a:spcAft>
              <a:tabLst>
                <a:tab pos="1873250" algn="l"/>
              </a:tabLst>
              <a:defRPr>
                <a:solidFill>
                  <a:schemeClr val="tx1"/>
                </a:solidFill>
                <a:latin typeface="Arial" panose="020B0604020202020204" pitchFamily="34" charset="0"/>
              </a:defRPr>
            </a:lvl4pPr>
            <a:lvl5pPr eaLnBrk="0" fontAlgn="base" hangingPunct="0">
              <a:spcBef>
                <a:spcPct val="0"/>
              </a:spcBef>
              <a:spcAft>
                <a:spcPct val="0"/>
              </a:spcAft>
              <a:tabLst>
                <a:tab pos="1873250" algn="l"/>
              </a:tabLst>
              <a:defRPr>
                <a:solidFill>
                  <a:schemeClr val="tx1"/>
                </a:solidFill>
                <a:latin typeface="Arial" panose="020B0604020202020204" pitchFamily="34" charset="0"/>
              </a:defRPr>
            </a:lvl5pPr>
            <a:lvl6pPr eaLnBrk="0" fontAlgn="base" hangingPunct="0">
              <a:spcBef>
                <a:spcPct val="0"/>
              </a:spcBef>
              <a:spcAft>
                <a:spcPct val="0"/>
              </a:spcAft>
              <a:tabLst>
                <a:tab pos="1873250" algn="l"/>
              </a:tabLst>
              <a:defRPr>
                <a:solidFill>
                  <a:schemeClr val="tx1"/>
                </a:solidFill>
                <a:latin typeface="Arial" panose="020B0604020202020204" pitchFamily="34" charset="0"/>
              </a:defRPr>
            </a:lvl6pPr>
            <a:lvl7pPr eaLnBrk="0" fontAlgn="base" hangingPunct="0">
              <a:spcBef>
                <a:spcPct val="0"/>
              </a:spcBef>
              <a:spcAft>
                <a:spcPct val="0"/>
              </a:spcAft>
              <a:tabLst>
                <a:tab pos="1873250" algn="l"/>
              </a:tabLst>
              <a:defRPr>
                <a:solidFill>
                  <a:schemeClr val="tx1"/>
                </a:solidFill>
                <a:latin typeface="Arial" panose="020B0604020202020204" pitchFamily="34" charset="0"/>
              </a:defRPr>
            </a:lvl7pPr>
            <a:lvl8pPr eaLnBrk="0" fontAlgn="base" hangingPunct="0">
              <a:spcBef>
                <a:spcPct val="0"/>
              </a:spcBef>
              <a:spcAft>
                <a:spcPct val="0"/>
              </a:spcAft>
              <a:tabLst>
                <a:tab pos="1873250" algn="l"/>
              </a:tabLst>
              <a:defRPr>
                <a:solidFill>
                  <a:schemeClr val="tx1"/>
                </a:solidFill>
                <a:latin typeface="Arial" panose="020B0604020202020204" pitchFamily="34" charset="0"/>
              </a:defRPr>
            </a:lvl8pPr>
            <a:lvl9pPr eaLnBrk="0" fontAlgn="base" hangingPunct="0">
              <a:spcBef>
                <a:spcPct val="0"/>
              </a:spcBef>
              <a:spcAft>
                <a:spcPct val="0"/>
              </a:spcAft>
              <a:tabLst>
                <a:tab pos="1873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4.addon</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Description: </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Used to store add on course details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8732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3341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a:bodyPr>
          <a:lstStyle/>
          <a:p>
            <a:r>
              <a:rPr lang="en-US" sz="4800" dirty="0">
                <a:solidFill>
                  <a:schemeClr val="tx1">
                    <a:lumMod val="75000"/>
                    <a:lumOff val="25000"/>
                  </a:schemeClr>
                </a:solidFill>
              </a:rPr>
              <a:t>Philosophy</a:t>
            </a:r>
          </a:p>
        </p:txBody>
      </p:sp>
      <p:pic>
        <p:nvPicPr>
          <p:cNvPr id="11" name="Picture Placeholder 10" descr="A picture containing sky, water, outdoor, person. It also reflects philosophy, peace&#10;&#10;">
            <a:extLst>
              <a:ext uri="{FF2B5EF4-FFF2-40B4-BE49-F238E27FC236}">
                <a16:creationId xmlns:a16="http://schemas.microsoft.com/office/drawing/2014/main" id="{94B2FFE9-6D1F-4DC1-8532-95405973ABE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a:xfrm>
            <a:off x="20" y="10"/>
            <a:ext cx="4580077" cy="6857990"/>
          </a:xfrm>
          <a:prstGeom prst="rect">
            <a:avLst/>
          </a:prstGeom>
        </p:spPr>
      </p:pic>
      <p:cxnSp>
        <p:nvCxnSpPr>
          <p:cNvPr id="22" name="Straight Connector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CCBAAA8-DE36-46A7-8728-72C3486FDBF0}"/>
              </a:ext>
            </a:extLst>
          </p:cNvPr>
          <p:cNvSpPr>
            <a:spLocks noGrp="1"/>
          </p:cNvSpPr>
          <p:nvPr>
            <p:ph idx="1"/>
          </p:nvPr>
        </p:nvSpPr>
        <p:spPr>
          <a:xfrm>
            <a:off x="5172074" y="2108201"/>
            <a:ext cx="5983606" cy="3760891"/>
          </a:xfrm>
        </p:spPr>
        <p:txBody>
          <a:bodyPr vert="horz" lIns="0" tIns="45720" rIns="0" bIns="45720" rtlCol="0">
            <a:normAutofit/>
          </a:bodyPr>
          <a:lstStyle/>
          <a:p>
            <a:pPr marL="87313" indent="0">
              <a:buFont typeface="Calibri" panose="020F0502020204030204" pitchFamily="34" charset="0"/>
              <a:buNone/>
            </a:pPr>
            <a:r>
              <a:rPr lang="en-US" dirty="0">
                <a:latin typeface="+mj-lt"/>
              </a:rPr>
              <a:t>Your best quote that reflects your approach… </a:t>
            </a:r>
            <a:br>
              <a:rPr lang="en-US" dirty="0">
                <a:latin typeface="+mj-lt"/>
              </a:rPr>
            </a:br>
            <a:br>
              <a:rPr lang="en-US" dirty="0">
                <a:latin typeface="+mj-lt"/>
              </a:rPr>
            </a:br>
            <a:r>
              <a:rPr lang="en-US" dirty="0">
                <a:latin typeface="+mj-lt"/>
              </a:rPr>
              <a:t>“It’s one small step for man, one giant leap for mankind.”</a:t>
            </a:r>
          </a:p>
          <a:p>
            <a:pPr marL="87313" indent="0">
              <a:buFont typeface="Calibri" panose="020F0502020204030204" pitchFamily="34" charset="0"/>
              <a:buNone/>
            </a:pPr>
            <a:r>
              <a:rPr lang="en-US" dirty="0">
                <a:latin typeface="+mj-lt"/>
              </a:rPr>
              <a:t>- Neil Armstrong</a:t>
            </a:r>
          </a:p>
        </p:txBody>
      </p:sp>
    </p:spTree>
    <p:extLst>
      <p:ext uri="{BB962C8B-B14F-4D97-AF65-F5344CB8AC3E}">
        <p14:creationId xmlns:p14="http://schemas.microsoft.com/office/powerpoint/2010/main" val="2596897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5E388D-0F85-4EDA-A59C-C4E14987CC6C}"/>
              </a:ext>
            </a:extLst>
          </p:cNvPr>
          <p:cNvSpPr>
            <a:spLocks noGrp="1"/>
          </p:cNvSpPr>
          <p:nvPr>
            <p:ph type="title"/>
          </p:nvPr>
        </p:nvSpPr>
        <p:spPr/>
        <p:txBody>
          <a:bodyPr/>
          <a:lstStyle/>
          <a:p>
            <a:r>
              <a:rPr lang="en-US" dirty="0"/>
              <a:t>Key Project Updates</a:t>
            </a:r>
          </a:p>
        </p:txBody>
      </p:sp>
      <p:graphicFrame>
        <p:nvGraphicFramePr>
          <p:cNvPr id="11" name="Content Placeholder 10">
            <a:extLst>
              <a:ext uri="{FF2B5EF4-FFF2-40B4-BE49-F238E27FC236}">
                <a16:creationId xmlns:a16="http://schemas.microsoft.com/office/drawing/2014/main" id="{CD6565CB-45A4-465A-A747-D83A67D20561}"/>
              </a:ext>
            </a:extLst>
          </p:cNvPr>
          <p:cNvGraphicFramePr>
            <a:graphicFrameLocks noGrp="1"/>
          </p:cNvGraphicFramePr>
          <p:nvPr>
            <p:ph idx="1"/>
            <p:extLst>
              <p:ext uri="{D42A27DB-BD31-4B8C-83A1-F6EECF244321}">
                <p14:modId xmlns:p14="http://schemas.microsoft.com/office/powerpoint/2010/main" val="1678313684"/>
              </p:ext>
            </p:extLst>
          </p:nvPr>
        </p:nvGraphicFramePr>
        <p:xfrm>
          <a:off x="1216025" y="2108199"/>
          <a:ext cx="9939656" cy="3499644"/>
        </p:xfrm>
        <a:graphic>
          <a:graphicData uri="http://schemas.openxmlformats.org/drawingml/2006/table">
            <a:tbl>
              <a:tblPr firstRow="1" bandRow="1">
                <a:tableStyleId>{5C22544A-7EE6-4342-B048-85BDC9FD1C3A}</a:tableStyleId>
              </a:tblPr>
              <a:tblGrid>
                <a:gridCol w="2484914">
                  <a:extLst>
                    <a:ext uri="{9D8B030D-6E8A-4147-A177-3AD203B41FA5}">
                      <a16:colId xmlns:a16="http://schemas.microsoft.com/office/drawing/2014/main" val="2527041651"/>
                    </a:ext>
                  </a:extLst>
                </a:gridCol>
                <a:gridCol w="2484914">
                  <a:extLst>
                    <a:ext uri="{9D8B030D-6E8A-4147-A177-3AD203B41FA5}">
                      <a16:colId xmlns:a16="http://schemas.microsoft.com/office/drawing/2014/main" val="2564999608"/>
                    </a:ext>
                  </a:extLst>
                </a:gridCol>
                <a:gridCol w="2484914">
                  <a:extLst>
                    <a:ext uri="{9D8B030D-6E8A-4147-A177-3AD203B41FA5}">
                      <a16:colId xmlns:a16="http://schemas.microsoft.com/office/drawing/2014/main" val="1779352262"/>
                    </a:ext>
                  </a:extLst>
                </a:gridCol>
                <a:gridCol w="2484914">
                  <a:extLst>
                    <a:ext uri="{9D8B030D-6E8A-4147-A177-3AD203B41FA5}">
                      <a16:colId xmlns:a16="http://schemas.microsoft.com/office/drawing/2014/main" val="2529204405"/>
                    </a:ext>
                  </a:extLst>
                </a:gridCol>
              </a:tblGrid>
              <a:tr h="673101">
                <a:tc>
                  <a:txBody>
                    <a:bodyPr/>
                    <a:lstStyle/>
                    <a:p>
                      <a:r>
                        <a:rPr lang="en-US" sz="2000" b="1" dirty="0">
                          <a:solidFill>
                            <a:schemeClr val="tx1"/>
                          </a:solidFill>
                        </a:rPr>
                        <a:t>Q1</a:t>
                      </a:r>
                    </a:p>
                  </a:txBody>
                  <a:tcPr marL="108757" marR="108757" marT="54378" marB="54378" anchor="ctr">
                    <a:solidFill>
                      <a:schemeClr val="accent1">
                        <a:lumMod val="20000"/>
                        <a:lumOff val="80000"/>
                      </a:schemeClr>
                    </a:solidFill>
                  </a:tcPr>
                </a:tc>
                <a:tc>
                  <a:txBody>
                    <a:bodyPr/>
                    <a:lstStyle/>
                    <a:p>
                      <a:r>
                        <a:rPr lang="en-US" sz="2000" b="1" dirty="0"/>
                        <a:t>Q2</a:t>
                      </a:r>
                    </a:p>
                  </a:txBody>
                  <a:tcPr marL="108757" marR="108757" marT="54378" marB="54378" anchor="ctr">
                    <a:solidFill>
                      <a:schemeClr val="accent2"/>
                    </a:solidFill>
                  </a:tcPr>
                </a:tc>
                <a:tc>
                  <a:txBody>
                    <a:bodyPr/>
                    <a:lstStyle/>
                    <a:p>
                      <a:r>
                        <a:rPr lang="en-US" sz="2000" b="1" dirty="0"/>
                        <a:t>Q3</a:t>
                      </a:r>
                    </a:p>
                  </a:txBody>
                  <a:tcPr marL="108757" marR="108757" marT="54378" marB="54378" anchor="ctr">
                    <a:solidFill>
                      <a:schemeClr val="accent3"/>
                    </a:solidFill>
                  </a:tcPr>
                </a:tc>
                <a:tc>
                  <a:txBody>
                    <a:bodyPr/>
                    <a:lstStyle/>
                    <a:p>
                      <a:r>
                        <a:rPr lang="en-US" sz="2000" b="1" dirty="0"/>
                        <a:t>Q4</a:t>
                      </a:r>
                    </a:p>
                  </a:txBody>
                  <a:tcPr marL="108757" marR="108757" marT="54378" marB="54378" anchor="ctr">
                    <a:solidFill>
                      <a:schemeClr val="accent5"/>
                    </a:solidFill>
                  </a:tcPr>
                </a:tc>
                <a:extLst>
                  <a:ext uri="{0D108BD9-81ED-4DB2-BD59-A6C34878D82A}">
                    <a16:rowId xmlns:a16="http://schemas.microsoft.com/office/drawing/2014/main" val="3367982286"/>
                  </a:ext>
                </a:extLst>
              </a:tr>
              <a:tr h="942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extLst>
                  <a:ext uri="{0D108BD9-81ED-4DB2-BD59-A6C34878D82A}">
                    <a16:rowId xmlns:a16="http://schemas.microsoft.com/office/drawing/2014/main" val="691854204"/>
                  </a:ext>
                </a:extLst>
              </a:tr>
              <a:tr h="942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extLst>
                  <a:ext uri="{0D108BD9-81ED-4DB2-BD59-A6C34878D82A}">
                    <a16:rowId xmlns:a16="http://schemas.microsoft.com/office/drawing/2014/main" val="1470341735"/>
                  </a:ext>
                </a:extLst>
              </a:tr>
              <a:tr h="942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chemeClr val="tx1">
                              <a:lumMod val="75000"/>
                              <a:lumOff val="25000"/>
                            </a:schemeClr>
                          </a:solidFill>
                          <a:effectLst/>
                          <a:uLnTx/>
                          <a:uFillTx/>
                          <a:latin typeface="+mn-lt"/>
                          <a:ea typeface="+mn-ea"/>
                          <a:cs typeface="Calibri Light" panose="020F0302020204030204" pitchFamily="34" charset="0"/>
                        </a:rPr>
                        <a:t>Lorem ipsum et tula lorem ipsum et lorem ipsum </a:t>
                      </a:r>
                    </a:p>
                  </a:txBody>
                  <a:tcPr anchor="ctr">
                    <a:solidFill>
                      <a:schemeClr val="bg1">
                        <a:lumMod val="95000"/>
                      </a:schemeClr>
                    </a:solidFill>
                  </a:tcPr>
                </a:tc>
                <a:extLst>
                  <a:ext uri="{0D108BD9-81ED-4DB2-BD59-A6C34878D82A}">
                    <a16:rowId xmlns:a16="http://schemas.microsoft.com/office/drawing/2014/main" val="2878567498"/>
                  </a:ext>
                </a:extLst>
              </a:tr>
            </a:tbl>
          </a:graphicData>
        </a:graphic>
      </p:graphicFrame>
    </p:spTree>
    <p:extLst>
      <p:ext uri="{BB962C8B-B14F-4D97-AF65-F5344CB8AC3E}">
        <p14:creationId xmlns:p14="http://schemas.microsoft.com/office/powerpoint/2010/main" val="129337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a:normAutofit/>
          </a:bodyPr>
          <a:lstStyle/>
          <a:p>
            <a:r>
              <a:rPr lang="en-US" dirty="0">
                <a:solidFill>
                  <a:schemeClr val="accent2"/>
                </a:solidFill>
              </a:rPr>
              <a:t>EXISTING SYSTEM</a:t>
            </a:r>
          </a:p>
        </p:txBody>
      </p:sp>
      <p:sp>
        <p:nvSpPr>
          <p:cNvPr id="5" name="TextBox 4">
            <a:extLst>
              <a:ext uri="{FF2B5EF4-FFF2-40B4-BE49-F238E27FC236}">
                <a16:creationId xmlns:a16="http://schemas.microsoft.com/office/drawing/2014/main" id="{6CDB881E-E8EB-AEB3-FAD8-0E084FDA90CB}"/>
              </a:ext>
            </a:extLst>
          </p:cNvPr>
          <p:cNvSpPr txBox="1"/>
          <p:nvPr/>
        </p:nvSpPr>
        <p:spPr>
          <a:xfrm>
            <a:off x="1747008" y="1849583"/>
            <a:ext cx="6094602"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In the existing system, the services like class, library facilities other services are still offline.</a:t>
            </a:r>
            <a:endParaRPr lang="en-IN" dirty="0"/>
          </a:p>
        </p:txBody>
      </p:sp>
      <p:sp>
        <p:nvSpPr>
          <p:cNvPr id="8" name="TextBox 7">
            <a:extLst>
              <a:ext uri="{FF2B5EF4-FFF2-40B4-BE49-F238E27FC236}">
                <a16:creationId xmlns:a16="http://schemas.microsoft.com/office/drawing/2014/main" id="{E1A94927-60A1-D1EC-C4DD-CAD19A919B67}"/>
              </a:ext>
            </a:extLst>
          </p:cNvPr>
          <p:cNvSpPr txBox="1"/>
          <p:nvPr/>
        </p:nvSpPr>
        <p:spPr>
          <a:xfrm>
            <a:off x="2334236" y="2984284"/>
            <a:ext cx="8611719" cy="2957476"/>
          </a:xfrm>
          <a:prstGeom prst="rect">
            <a:avLst/>
          </a:prstGeom>
          <a:noFill/>
        </p:spPr>
        <p:txBody>
          <a:bodyPr wrap="square">
            <a:spAutoFit/>
          </a:bodyPr>
          <a:lstStyle/>
          <a:p>
            <a:pPr marL="342900" lvl="0" indent="-342900" algn="just">
              <a:lnSpc>
                <a:spcPct val="200000"/>
              </a:lnSpc>
              <a:spcBef>
                <a:spcPts val="665"/>
              </a:spcBef>
              <a:spcAft>
                <a:spcPts val="0"/>
              </a:spcAft>
              <a:buFont typeface="Wingdings" panose="05000000000000000000" pitchFamily="2" charset="2"/>
              <a:buChar char=""/>
              <a:tabLst>
                <a:tab pos="1094740" algn="l"/>
                <a:tab pos="1095375" algn="l"/>
              </a:tabLst>
            </a:pPr>
            <a:r>
              <a:rPr lang="en-US" sz="1800" dirty="0">
                <a:effectLst/>
                <a:latin typeface="Times New Roman" panose="02020603050405020304" pitchFamily="18" charset="0"/>
                <a:ea typeface="Times New Roman" panose="02020603050405020304" pitchFamily="18" charset="0"/>
              </a:rPr>
              <a:t>May miss the face-to-face interaction with the instructor and among students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665"/>
              </a:spcBef>
              <a:spcAft>
                <a:spcPts val="0"/>
              </a:spcAft>
              <a:buFont typeface="Wingdings" panose="05000000000000000000" pitchFamily="2" charset="2"/>
              <a:buChar char=""/>
              <a:tabLst>
                <a:tab pos="1094740" algn="l"/>
                <a:tab pos="1095375" algn="l"/>
              </a:tabLst>
            </a:pPr>
            <a:r>
              <a:rPr lang="en-US" sz="1800" dirty="0">
                <a:effectLst/>
                <a:latin typeface="Times New Roman" panose="02020603050405020304" pitchFamily="18" charset="0"/>
                <a:ea typeface="Times New Roman" panose="02020603050405020304" pitchFamily="18" charset="0"/>
              </a:rPr>
              <a:t>May prefer to attend traditional classes with an instructor who teaches and guides them through the course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200000"/>
              </a:lnSpc>
              <a:spcBef>
                <a:spcPts val="665"/>
              </a:spcBef>
              <a:spcAft>
                <a:spcPts val="0"/>
              </a:spcAft>
              <a:buFont typeface="Wingdings" panose="05000000000000000000" pitchFamily="2" charset="2"/>
              <a:buChar char=""/>
              <a:tabLst>
                <a:tab pos="1094740" algn="l"/>
                <a:tab pos="1095375" algn="l"/>
              </a:tabLst>
            </a:pPr>
            <a:r>
              <a:rPr lang="en-US" sz="1800" dirty="0">
                <a:effectLst/>
                <a:latin typeface="Times New Roman" panose="02020603050405020304" pitchFamily="18" charset="0"/>
                <a:ea typeface="Times New Roman" panose="02020603050405020304" pitchFamily="18" charset="0"/>
              </a:rPr>
              <a:t>Find access to the necessary technology challenging and the availability of technical support limited</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468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a:normAutofit/>
          </a:bodyPr>
          <a:lstStyle/>
          <a:p>
            <a:r>
              <a:rPr lang="en-US" dirty="0">
                <a:solidFill>
                  <a:schemeClr val="accent2"/>
                </a:solidFill>
              </a:rPr>
              <a:t>REFERENCE</a:t>
            </a:r>
          </a:p>
        </p:txBody>
      </p:sp>
      <p:sp>
        <p:nvSpPr>
          <p:cNvPr id="4" name="TextBox 3">
            <a:extLst>
              <a:ext uri="{FF2B5EF4-FFF2-40B4-BE49-F238E27FC236}">
                <a16:creationId xmlns:a16="http://schemas.microsoft.com/office/drawing/2014/main" id="{A23C41F0-0B36-27B1-99D8-2749F2B67D9E}"/>
              </a:ext>
            </a:extLst>
          </p:cNvPr>
          <p:cNvSpPr txBox="1"/>
          <p:nvPr/>
        </p:nvSpPr>
        <p:spPr>
          <a:xfrm>
            <a:off x="908807" y="1737360"/>
            <a:ext cx="11283193" cy="4572406"/>
          </a:xfrm>
          <a:prstGeom prst="rect">
            <a:avLst/>
          </a:prstGeom>
          <a:noFill/>
        </p:spPr>
        <p:txBody>
          <a:bodyPr wrap="square">
            <a:spAutoFit/>
          </a:bodyPr>
          <a:lstStyle/>
          <a:p>
            <a:pPr marL="342900" lvl="0" indent="-342900">
              <a:spcBef>
                <a:spcPts val="445"/>
              </a:spcBef>
              <a:spcAft>
                <a:spcPts val="0"/>
              </a:spcAft>
              <a:buSzPts val="1200"/>
              <a:buFont typeface="Times New Roman" panose="02020603050405020304" pitchFamily="18" charset="0"/>
              <a:buAutoNum type="romanUcPeriod"/>
              <a:tabLst>
                <a:tab pos="965200" algn="l"/>
                <a:tab pos="965835" algn="l"/>
              </a:tabLst>
            </a:pPr>
            <a:r>
              <a:rPr lang="en-US" sz="1200" b="1" u="heavy" dirty="0">
                <a:effectLst/>
                <a:latin typeface="Times New Roman" panose="02020603050405020304" pitchFamily="18" charset="0"/>
                <a:ea typeface="Times New Roman" panose="02020603050405020304" pitchFamily="18" charset="0"/>
              </a:rPr>
              <a:t>Reference</a:t>
            </a:r>
            <a:endParaRPr lang="en-IN" sz="1100" dirty="0">
              <a:effectLst/>
              <a:latin typeface="Times New Roman" panose="02020603050405020304" pitchFamily="18" charset="0"/>
              <a:ea typeface="Times New Roman" panose="02020603050405020304" pitchFamily="18" charset="0"/>
            </a:endParaRPr>
          </a:p>
          <a:p>
            <a:pPr marL="742950" lvl="1" indent="-285750">
              <a:lnSpc>
                <a:spcPct val="150000"/>
              </a:lnSpc>
              <a:buSzPts val="1200"/>
              <a:buFont typeface="Times New Roman" panose="02020603050405020304" pitchFamily="18" charset="0"/>
              <a:buAutoNum type="arabicPeriod"/>
              <a:tabLst>
                <a:tab pos="951865" algn="l"/>
              </a:tabLst>
            </a:pPr>
            <a:r>
              <a:rPr lang="en-US" sz="1200" dirty="0">
                <a:effectLst/>
                <a:latin typeface="Times New Roman" panose="02020603050405020304" pitchFamily="18" charset="0"/>
                <a:ea typeface="Times New Roman" panose="02020603050405020304" pitchFamily="18" charset="0"/>
              </a:rPr>
              <a:t>Julie</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a:t>
            </a:r>
            <a:r>
              <a:rPr lang="en-US" sz="1200" spc="-2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Meloni</a:t>
            </a:r>
            <a:r>
              <a:rPr lang="en-US" sz="1200" dirty="0">
                <a:effectLst/>
                <a:latin typeface="Times New Roman" panose="02020603050405020304" pitchFamily="18" charset="0"/>
                <a:ea typeface="Times New Roman" panose="02020603050405020304" pitchFamily="18" charset="0"/>
              </a:rPr>
              <a:t>,” PHP, MySQL</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and</a:t>
            </a:r>
            <a:r>
              <a:rPr lang="en-US" sz="1200" spc="-2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Appache</a:t>
            </a:r>
            <a:r>
              <a:rPr lang="en-US" sz="1200" dirty="0">
                <a:effectLst/>
                <a:latin typeface="Times New Roman" panose="02020603050405020304" pitchFamily="18" charset="0"/>
                <a:ea typeface="Times New Roman" panose="02020603050405020304" pitchFamily="18" charset="0"/>
              </a:rPr>
              <a:t>”, Pearson</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Education</a:t>
            </a:r>
            <a:endParaRPr lang="en-IN" sz="1100" dirty="0">
              <a:effectLst/>
              <a:latin typeface="Times New Roman" panose="02020603050405020304" pitchFamily="18" charset="0"/>
              <a:ea typeface="Times New Roman" panose="02020603050405020304" pitchFamily="18" charset="0"/>
            </a:endParaRPr>
          </a:p>
          <a:p>
            <a:pPr marL="742950" lvl="1" indent="-285750">
              <a:lnSpc>
                <a:spcPct val="150000"/>
              </a:lnSpc>
              <a:spcBef>
                <a:spcPts val="10"/>
              </a:spcBef>
              <a:spcAft>
                <a:spcPts val="0"/>
              </a:spcAft>
              <a:buSzPts val="1200"/>
              <a:buFont typeface="Times New Roman" panose="02020603050405020304" pitchFamily="18" charset="0"/>
              <a:buAutoNum type="arabicPeriod"/>
              <a:tabLst>
                <a:tab pos="951865" algn="l"/>
              </a:tabLst>
            </a:pPr>
            <a:r>
              <a:rPr lang="en-US" sz="1200" dirty="0" err="1">
                <a:effectLst/>
                <a:latin typeface="Times New Roman" panose="02020603050405020304" pitchFamily="18" charset="0"/>
                <a:ea typeface="Times New Roman" panose="02020603050405020304" pitchFamily="18" charset="0"/>
              </a:rPr>
              <a:t>Rajib</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Mall, “Fundamentals</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Software</a:t>
            </a:r>
            <a:r>
              <a:rPr lang="en-US" sz="1200" spc="-2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Engineering”, PHI</a:t>
            </a:r>
            <a:endParaRPr lang="en-IN" sz="1100" dirty="0">
              <a:effectLst/>
              <a:latin typeface="Times New Roman" panose="02020603050405020304" pitchFamily="18" charset="0"/>
              <a:ea typeface="Times New Roman" panose="02020603050405020304" pitchFamily="18" charset="0"/>
            </a:endParaRPr>
          </a:p>
          <a:p>
            <a:pPr marL="742950" lvl="1" indent="-285750">
              <a:lnSpc>
                <a:spcPct val="150000"/>
              </a:lnSpc>
              <a:spcBef>
                <a:spcPts val="10"/>
              </a:spcBef>
              <a:spcAft>
                <a:spcPts val="0"/>
              </a:spcAft>
              <a:buSzPts val="1200"/>
              <a:buFont typeface="Times New Roman" panose="02020603050405020304" pitchFamily="18" charset="0"/>
              <a:buAutoNum type="arabicPeriod"/>
              <a:tabLst>
                <a:tab pos="951865" algn="l"/>
              </a:tabLst>
            </a:pPr>
            <a:r>
              <a:rPr lang="en-US" sz="1200" dirty="0">
                <a:effectLst/>
                <a:latin typeface="Times New Roman" panose="02020603050405020304" pitchFamily="18" charset="0"/>
                <a:ea typeface="Times New Roman" panose="02020603050405020304" pitchFamily="18" charset="0"/>
              </a:rPr>
              <a:t>V.K</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Jain, “Advanced</a:t>
            </a:r>
            <a:r>
              <a:rPr lang="en-US" sz="1200" spc="28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Programming</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in</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Web</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Design”, Cyber</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Tech</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Publications</a:t>
            </a:r>
            <a:endParaRPr lang="en-IN" sz="1100" dirty="0">
              <a:effectLst/>
              <a:latin typeface="Times New Roman" panose="02020603050405020304" pitchFamily="18" charset="0"/>
              <a:ea typeface="Times New Roman" panose="02020603050405020304" pitchFamily="18" charset="0"/>
            </a:endParaRPr>
          </a:p>
          <a:p>
            <a:pPr marL="742950" marR="1231900" lvl="1" indent="-285750">
              <a:lnSpc>
                <a:spcPct val="150000"/>
              </a:lnSpc>
              <a:spcBef>
                <a:spcPts val="15"/>
              </a:spcBef>
              <a:spcAft>
                <a:spcPts val="0"/>
              </a:spcAft>
              <a:buSzPts val="1200"/>
              <a:buFont typeface="Times New Roman" panose="02020603050405020304" pitchFamily="18" charset="0"/>
              <a:buAutoNum type="arabicPeriod"/>
              <a:tabLst>
                <a:tab pos="951865" algn="l"/>
                <a:tab pos="1568450" algn="l"/>
                <a:tab pos="2638425" algn="l"/>
                <a:tab pos="3034665" algn="l"/>
                <a:tab pos="3667760" algn="l"/>
                <a:tab pos="5529580" algn="l"/>
              </a:tabLst>
            </a:pPr>
            <a:r>
              <a:rPr lang="en-US" sz="1200" dirty="0">
                <a:effectLst/>
                <a:latin typeface="Times New Roman" panose="02020603050405020304" pitchFamily="18" charset="0"/>
                <a:ea typeface="Times New Roman" panose="02020603050405020304" pitchFamily="18" charset="0"/>
              </a:rPr>
              <a:t>Ramon	</a:t>
            </a:r>
            <a:r>
              <a:rPr lang="en-US" sz="1200" dirty="0" err="1">
                <a:effectLst/>
                <a:latin typeface="Times New Roman" panose="02020603050405020304" pitchFamily="18" charset="0"/>
                <a:ea typeface="Times New Roman" panose="02020603050405020304" pitchFamily="18" charset="0"/>
              </a:rPr>
              <a:t>A.Mata-toledo</a:t>
            </a:r>
            <a:r>
              <a:rPr lang="en-US" sz="1200" dirty="0">
                <a:effectLst/>
                <a:latin typeface="Times New Roman" panose="02020603050405020304" pitchFamily="18" charset="0"/>
                <a:ea typeface="Times New Roman" panose="02020603050405020304" pitchFamily="18" charset="0"/>
              </a:rPr>
              <a:t>	and	Pauline	Cushman,” Fundamentals	of</a:t>
            </a:r>
            <a:r>
              <a:rPr lang="en-US" sz="1200" spc="-28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Relational</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Data Bases”, </a:t>
            </a:r>
            <a:r>
              <a:rPr lang="en-US" sz="1200" dirty="0" err="1">
                <a:effectLst/>
                <a:latin typeface="Times New Roman" panose="02020603050405020304" pitchFamily="18" charset="0"/>
                <a:ea typeface="Times New Roman" panose="02020603050405020304" pitchFamily="18" charset="0"/>
              </a:rPr>
              <a:t>SchaumOutlines</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MaGraw</a:t>
            </a:r>
            <a:r>
              <a:rPr lang="en-US" sz="1200" dirty="0">
                <a:effectLst/>
                <a:latin typeface="Times New Roman" panose="02020603050405020304" pitchFamily="18" charset="0"/>
                <a:ea typeface="Times New Roman" panose="02020603050405020304" pitchFamily="18" charset="0"/>
              </a:rPr>
              <a:t> Hills</a:t>
            </a:r>
            <a:endParaRPr lang="en-IN" sz="1100" dirty="0">
              <a:effectLst/>
              <a:latin typeface="Times New Roman" panose="02020603050405020304" pitchFamily="18" charset="0"/>
              <a:ea typeface="Times New Roman" panose="02020603050405020304" pitchFamily="18" charset="0"/>
            </a:endParaRPr>
          </a:p>
          <a:p>
            <a:pPr marL="742950" lvl="1" indent="-285750">
              <a:lnSpc>
                <a:spcPct val="150000"/>
              </a:lnSpc>
              <a:spcBef>
                <a:spcPts val="10"/>
              </a:spcBef>
              <a:spcAft>
                <a:spcPts val="0"/>
              </a:spcAft>
              <a:buSzPts val="1200"/>
              <a:buFont typeface="Times New Roman" panose="02020603050405020304" pitchFamily="18" charset="0"/>
              <a:buAutoNum type="arabicPeriod"/>
              <a:tabLst>
                <a:tab pos="951865" algn="l"/>
              </a:tabLst>
            </a:pPr>
            <a:r>
              <a:rPr lang="en-US" sz="1200" dirty="0" err="1">
                <a:effectLst/>
                <a:latin typeface="Times New Roman" panose="02020603050405020304" pitchFamily="18" charset="0"/>
                <a:ea typeface="Times New Roman" panose="02020603050405020304" pitchFamily="18" charset="0"/>
              </a:rPr>
              <a:t>Idolia</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Cox</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Collier, “Medical</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Surgical</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Nursing”, Third</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Edition</a:t>
            </a:r>
            <a:endParaRPr lang="en-IN" sz="1100" dirty="0">
              <a:effectLst/>
              <a:latin typeface="Times New Roman" panose="02020603050405020304" pitchFamily="18" charset="0"/>
              <a:ea typeface="Times New Roman" panose="02020603050405020304" pitchFamily="18" charset="0"/>
            </a:endParaRPr>
          </a:p>
          <a:p>
            <a:pPr>
              <a:spcBef>
                <a:spcPts val="15"/>
              </a:spcBef>
            </a:pPr>
            <a:r>
              <a:rPr lang="en-US" sz="12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buSzPts val="1200"/>
              <a:buFont typeface="Times New Roman" panose="02020603050405020304" pitchFamily="18" charset="0"/>
              <a:buAutoNum type="romanUcPeriod"/>
              <a:tabLst>
                <a:tab pos="779145" algn="l"/>
                <a:tab pos="779780" algn="l"/>
              </a:tabLst>
            </a:pPr>
            <a:r>
              <a:rPr lang="en-US" sz="1200" b="1" u="heavy" dirty="0">
                <a:effectLst/>
                <a:latin typeface="Times New Roman" panose="02020603050405020304" pitchFamily="18" charset="0"/>
                <a:ea typeface="Times New Roman" panose="02020603050405020304" pitchFamily="18" charset="0"/>
              </a:rPr>
              <a:t>Websites</a:t>
            </a:r>
            <a:endParaRPr lang="en-IN" sz="1100" dirty="0">
              <a:effectLst/>
              <a:latin typeface="Times New Roman" panose="02020603050405020304" pitchFamily="18" charset="0"/>
              <a:ea typeface="Times New Roman" panose="02020603050405020304" pitchFamily="18" charset="0"/>
            </a:endParaRPr>
          </a:p>
          <a:p>
            <a:pPr>
              <a:tabLst>
                <a:tab pos="779145" algn="l"/>
                <a:tab pos="779780" algn="l"/>
              </a:tabLst>
            </a:pPr>
            <a:r>
              <a:rPr lang="en-US" sz="1200" b="1"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342900" lvl="0" indent="-342900">
              <a:lnSpc>
                <a:spcPct val="200000"/>
              </a:lnSpc>
              <a:buFont typeface="+mj-lt"/>
              <a:buAutoNum type="arabicPeriod"/>
              <a:tabLst>
                <a:tab pos="779145" algn="l"/>
                <a:tab pos="77978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3"/>
              </a:rPr>
              <a:t>http://localhost/Online/index.php</a:t>
            </a:r>
            <a:endParaRPr lang="en-IN" sz="1100" dirty="0">
              <a:effectLst/>
              <a:latin typeface="Times New Roman" panose="02020603050405020304" pitchFamily="18" charset="0"/>
              <a:ea typeface="Times New Roman" panose="02020603050405020304" pitchFamily="18" charset="0"/>
            </a:endParaRPr>
          </a:p>
          <a:p>
            <a:pPr marL="342900" marR="19050" lvl="0" indent="-342900" algn="just">
              <a:lnSpc>
                <a:spcPct val="200000"/>
              </a:lnSpc>
              <a:spcBef>
                <a:spcPts val="10"/>
              </a:spcBef>
              <a:spcAft>
                <a:spcPts val="0"/>
              </a:spcAft>
              <a:buFont typeface="+mj-lt"/>
              <a:buAutoNum type="arabicPeriod"/>
            </a:pPr>
            <a:r>
              <a:rPr lang="en-US" sz="1200" u="sng" dirty="0">
                <a:solidFill>
                  <a:srgbClr val="0000FF"/>
                </a:solidFill>
                <a:effectLst/>
                <a:latin typeface="Times New Roman" panose="02020603050405020304" pitchFamily="18" charset="0"/>
                <a:ea typeface="Times New Roman" panose="02020603050405020304" pitchFamily="18" charset="0"/>
                <a:hlinkClick r:id="rId4"/>
              </a:rPr>
              <a:t>https://www.w3schools.com/php/default.asp</a:t>
            </a:r>
            <a:endParaRPr lang="en-IN" sz="1200" dirty="0">
              <a:effectLst/>
              <a:latin typeface="Times New Roman" panose="02020603050405020304" pitchFamily="18" charset="0"/>
              <a:ea typeface="Times New Roman" panose="02020603050405020304" pitchFamily="18" charset="0"/>
            </a:endParaRPr>
          </a:p>
          <a:p>
            <a:pPr marL="342900" marR="19050" lvl="0" indent="-342900" algn="just">
              <a:lnSpc>
                <a:spcPct val="200000"/>
              </a:lnSpc>
              <a:spcBef>
                <a:spcPts val="10"/>
              </a:spcBef>
              <a:spcAft>
                <a:spcPts val="0"/>
              </a:spcAft>
              <a:buFont typeface="+mj-lt"/>
              <a:buAutoNum type="arabicPeriod"/>
            </a:pPr>
            <a:r>
              <a:rPr lang="en-US" sz="1200" u="sng" dirty="0">
                <a:effectLst/>
                <a:latin typeface="Times New Roman" panose="02020603050405020304" pitchFamily="18" charset="0"/>
                <a:ea typeface="Times New Roman" panose="02020603050405020304" pitchFamily="18" charset="0"/>
              </a:rPr>
              <a:t>https://www.php.net </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200000"/>
              </a:lnSpc>
              <a:buFont typeface="+mj-lt"/>
              <a:buAutoNum type="arabicPeriod"/>
              <a:tabLst>
                <a:tab pos="779145" algn="l"/>
                <a:tab pos="77978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5"/>
              </a:rPr>
              <a:t>https://www.mtcst.com</a:t>
            </a:r>
            <a:endParaRPr lang="en-IN" sz="1100" dirty="0">
              <a:effectLst/>
              <a:latin typeface="Times New Roman" panose="02020603050405020304" pitchFamily="18" charset="0"/>
              <a:ea typeface="Times New Roman" panose="02020603050405020304" pitchFamily="18" charset="0"/>
            </a:endParaRPr>
          </a:p>
          <a:p>
            <a:pPr marL="342900" lvl="0" indent="-342900">
              <a:lnSpc>
                <a:spcPct val="200000"/>
              </a:lnSpc>
              <a:buFont typeface="+mj-lt"/>
              <a:buAutoNum type="arabicPeriod"/>
              <a:tabLst>
                <a:tab pos="779145" algn="l"/>
                <a:tab pos="779780" algn="l"/>
              </a:tabLst>
            </a:pPr>
            <a:r>
              <a:rPr lang="en-US" sz="1200" u="sng" dirty="0">
                <a:solidFill>
                  <a:srgbClr val="0000FF"/>
                </a:solidFill>
                <a:effectLst/>
                <a:latin typeface="Times New Roman" panose="02020603050405020304" pitchFamily="18" charset="0"/>
                <a:ea typeface="Times New Roman" panose="02020603050405020304" pitchFamily="18" charset="0"/>
                <a:hlinkClick r:id="rId6"/>
              </a:rPr>
              <a:t>https://www.onlineeducation.com</a:t>
            </a:r>
            <a:endParaRPr lang="en-IN" sz="1100" dirty="0">
              <a:effectLst/>
              <a:latin typeface="Times New Roman" panose="02020603050405020304" pitchFamily="18" charset="0"/>
              <a:ea typeface="Times New Roman" panose="02020603050405020304" pitchFamily="18" charset="0"/>
            </a:endParaRPr>
          </a:p>
          <a:p>
            <a:pPr marL="779145" indent="-229235" algn="r">
              <a:tabLst>
                <a:tab pos="779145" algn="l"/>
                <a:tab pos="779780" algn="l"/>
              </a:tabLst>
            </a:pPr>
            <a:r>
              <a:rPr lang="en-US" sz="1200" b="1"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363220" marR="779145" indent="494665" algn="just">
              <a:lnSpc>
                <a:spcPct val="150000"/>
              </a:lnSpc>
              <a:spcAft>
                <a:spcPts val="0"/>
              </a:spcAft>
            </a:pPr>
            <a:endParaRPr lang="en-IN"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2358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dirty="0">
                <a:solidFill>
                  <a:srgbClr val="FFFFFF"/>
                </a:solidFill>
                <a:latin typeface="+mj-lt"/>
              </a:rPr>
              <a:t>Thank you</a:t>
            </a:r>
          </a:p>
        </p:txBody>
      </p:sp>
      <p:sp>
        <p:nvSpPr>
          <p:cNvPr id="19" name="Rectangle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D4305886-8ACA-4ED6-AA5B-215F6D741CF0}"/>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rPr>
              <a:t>Questions?</a:t>
            </a:r>
          </a:p>
        </p:txBody>
      </p:sp>
    </p:spTree>
    <p:extLst>
      <p:ext uri="{BB962C8B-B14F-4D97-AF65-F5344CB8AC3E}">
        <p14:creationId xmlns:p14="http://schemas.microsoft.com/office/powerpoint/2010/main" val="412797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a:normAutofit/>
          </a:bodyPr>
          <a:lstStyle/>
          <a:p>
            <a:r>
              <a:rPr lang="en-US" dirty="0">
                <a:solidFill>
                  <a:schemeClr val="accent2"/>
                </a:solidFill>
              </a:rPr>
              <a:t>PROPOSED SYSTEM</a:t>
            </a:r>
          </a:p>
        </p:txBody>
      </p:sp>
      <p:sp>
        <p:nvSpPr>
          <p:cNvPr id="3" name="TextBox 2">
            <a:extLst>
              <a:ext uri="{FF2B5EF4-FFF2-40B4-BE49-F238E27FC236}">
                <a16:creationId xmlns:a16="http://schemas.microsoft.com/office/drawing/2014/main" id="{74793BC8-2C7C-B948-3EB3-257558FD0141}"/>
              </a:ext>
            </a:extLst>
          </p:cNvPr>
          <p:cNvSpPr txBox="1"/>
          <p:nvPr/>
        </p:nvSpPr>
        <p:spPr>
          <a:xfrm>
            <a:off x="1302391" y="1737360"/>
            <a:ext cx="10559642" cy="873572"/>
          </a:xfrm>
          <a:prstGeom prst="rect">
            <a:avLst/>
          </a:prstGeom>
          <a:noFill/>
        </p:spPr>
        <p:txBody>
          <a:bodyPr wrap="square">
            <a:spAutoFit/>
          </a:bodyPr>
          <a:lstStyle/>
          <a:p>
            <a:pPr marL="540385" marR="685165" algn="just">
              <a:lnSpc>
                <a:spcPct val="150000"/>
              </a:lnSpc>
              <a:spcBef>
                <a:spcPts val="45"/>
              </a:spcBef>
              <a:spcAft>
                <a:spcPts val="0"/>
              </a:spcAft>
            </a:pPr>
            <a:r>
              <a:rPr lang="en-US" sz="1800" dirty="0">
                <a:effectLst/>
                <a:latin typeface="Times New Roman" panose="02020603050405020304" pitchFamily="18" charset="0"/>
                <a:ea typeface="Times New Roman" panose="02020603050405020304" pitchFamily="18" charset="0"/>
              </a:rPr>
              <a:t>	In the proposed system, the services become. From this system both teacher and student gets the profit and it saves the time of the user.</a:t>
            </a:r>
            <a:endParaRPr lang="en-IN"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B18C05BF-21DB-9B32-B5EE-C95A4F18DAFB}"/>
              </a:ext>
            </a:extLst>
          </p:cNvPr>
          <p:cNvSpPr txBox="1"/>
          <p:nvPr/>
        </p:nvSpPr>
        <p:spPr>
          <a:xfrm>
            <a:off x="2392959" y="3051870"/>
            <a:ext cx="9049623" cy="3310137"/>
          </a:xfrm>
          <a:prstGeom prst="rect">
            <a:avLst/>
          </a:prstGeom>
          <a:noFill/>
        </p:spPr>
        <p:txBody>
          <a:bodyPr wrap="square">
            <a:spAutoFit/>
          </a:bodyPr>
          <a:lstStyle/>
          <a:p>
            <a:pPr marL="342900" lvl="0" indent="-342900">
              <a:lnSpc>
                <a:spcPct val="150000"/>
              </a:lnSpc>
              <a:spcBef>
                <a:spcPts val="685"/>
              </a:spcBef>
              <a:spcAft>
                <a:spcPts val="0"/>
              </a:spcAft>
              <a:buFont typeface="Wingdings" panose="05000000000000000000" pitchFamily="2" charset="2"/>
              <a:buChar char=""/>
              <a:tabLst>
                <a:tab pos="997585" algn="l"/>
              </a:tabLst>
            </a:pPr>
            <a:r>
              <a:rPr lang="en-US" sz="1800" dirty="0">
                <a:effectLst/>
                <a:latin typeface="Times New Roman" panose="02020603050405020304" pitchFamily="18" charset="0"/>
                <a:ea typeface="Times New Roman" panose="02020603050405020304" pitchFamily="18" charset="0"/>
              </a:rPr>
              <a:t>Have flexibility in taking classes and working at their own pace and time</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85"/>
              </a:spcBef>
              <a:spcAft>
                <a:spcPts val="0"/>
              </a:spcAft>
              <a:buFont typeface="Wingdings" panose="05000000000000000000" pitchFamily="2" charset="2"/>
              <a:buChar char=""/>
              <a:tabLst>
                <a:tab pos="997585" algn="l"/>
              </a:tabLst>
            </a:pPr>
            <a:r>
              <a:rPr lang="en-US" sz="1800" dirty="0">
                <a:effectLst/>
                <a:latin typeface="Times New Roman" panose="02020603050405020304" pitchFamily="18" charset="0"/>
                <a:ea typeface="Times New Roman" panose="02020603050405020304" pitchFamily="18" charset="0"/>
              </a:rPr>
              <a:t>Face no commuting or parking hassles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85"/>
              </a:spcBef>
              <a:spcAft>
                <a:spcPts val="0"/>
              </a:spcAft>
              <a:buFont typeface="Wingdings" panose="05000000000000000000" pitchFamily="2" charset="2"/>
              <a:buChar char=""/>
              <a:tabLst>
                <a:tab pos="997585" algn="l"/>
              </a:tabLst>
            </a:pPr>
            <a:r>
              <a:rPr lang="en-US" sz="1800" dirty="0">
                <a:effectLst/>
                <a:latin typeface="Times New Roman" panose="02020603050405020304" pitchFamily="18" charset="0"/>
                <a:ea typeface="Times New Roman" panose="02020603050405020304" pitchFamily="18" charset="0"/>
              </a:rPr>
              <a:t>Learn to become responsible for their own education with information available at their fingertips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85"/>
              </a:spcBef>
              <a:spcAft>
                <a:spcPts val="0"/>
              </a:spcAft>
              <a:buFont typeface="Wingdings" panose="05000000000000000000" pitchFamily="2" charset="2"/>
              <a:buChar char=""/>
              <a:tabLst>
                <a:tab pos="997585" algn="l"/>
              </a:tabLst>
            </a:pPr>
            <a:r>
              <a:rPr lang="en-US" sz="1800" dirty="0">
                <a:effectLst/>
                <a:latin typeface="Times New Roman" panose="02020603050405020304" pitchFamily="18" charset="0"/>
                <a:ea typeface="Times New Roman" panose="02020603050405020304" pitchFamily="18" charset="0"/>
              </a:rPr>
              <a:t>Find the submission of assignments easy and convenient</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spcBef>
                <a:spcPts val="685"/>
              </a:spcBef>
              <a:spcAft>
                <a:spcPts val="0"/>
              </a:spcAft>
              <a:buFont typeface="Wingdings" panose="05000000000000000000" pitchFamily="2" charset="2"/>
              <a:buChar char=""/>
              <a:tabLst>
                <a:tab pos="997585" algn="l"/>
              </a:tabLst>
            </a:pPr>
            <a:r>
              <a:rPr lang="en-US" sz="1800" dirty="0">
                <a:effectLst/>
                <a:latin typeface="Times New Roman" panose="02020603050405020304" pitchFamily="18" charset="0"/>
                <a:ea typeface="Times New Roman" panose="02020603050405020304" pitchFamily="18" charset="0"/>
              </a:rPr>
              <a:t>More apt to voice their own opinions and share and debate issues with other students, as well as learn from other students during the group discussion</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9933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a:normAutofit/>
          </a:bodyPr>
          <a:lstStyle/>
          <a:p>
            <a:r>
              <a:rPr lang="en-US" dirty="0">
                <a:solidFill>
                  <a:schemeClr val="accent2"/>
                </a:solidFill>
              </a:rPr>
              <a:t>CONCLUSION</a:t>
            </a:r>
          </a:p>
        </p:txBody>
      </p:sp>
      <p:sp>
        <p:nvSpPr>
          <p:cNvPr id="4" name="TextBox 3">
            <a:extLst>
              <a:ext uri="{FF2B5EF4-FFF2-40B4-BE49-F238E27FC236}">
                <a16:creationId xmlns:a16="http://schemas.microsoft.com/office/drawing/2014/main" id="{A23C41F0-0B36-27B1-99D8-2749F2B67D9E}"/>
              </a:ext>
            </a:extLst>
          </p:cNvPr>
          <p:cNvSpPr txBox="1"/>
          <p:nvPr/>
        </p:nvSpPr>
        <p:spPr>
          <a:xfrm>
            <a:off x="671119" y="2262120"/>
            <a:ext cx="11283193" cy="3325910"/>
          </a:xfrm>
          <a:prstGeom prst="rect">
            <a:avLst/>
          </a:prstGeom>
          <a:noFill/>
        </p:spPr>
        <p:txBody>
          <a:bodyPr wrap="square">
            <a:spAutoFit/>
          </a:bodyPr>
          <a:lstStyle/>
          <a:p>
            <a:pPr marL="363220" marR="779145" indent="494665" algn="just">
              <a:lnSpc>
                <a:spcPct val="150000"/>
              </a:lnSpc>
              <a:spcAft>
                <a:spcPts val="0"/>
              </a:spcAft>
            </a:pPr>
            <a:r>
              <a:rPr lang="en-US" dirty="0">
                <a:latin typeface="Times New Roman" panose="02020603050405020304" pitchFamily="18" charset="0"/>
                <a:ea typeface="Times New Roman" panose="02020603050405020304" pitchFamily="18" charset="0"/>
              </a:rPr>
              <a:t>	The new system has overcome most of the limitations of the existing system 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works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according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to</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design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specification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given.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developed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dispense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28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problem and meet the needs of by providing reliable and comprehensive information. All 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requirements</a:t>
            </a:r>
            <a:r>
              <a:rPr lang="en-US" spc="27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projected</a:t>
            </a:r>
            <a:r>
              <a:rPr lang="en-US" spc="27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by</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user</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have</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been</a:t>
            </a:r>
            <a:r>
              <a:rPr lang="en-US" spc="29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met</a:t>
            </a:r>
            <a:r>
              <a:rPr lang="en-US" spc="27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by</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26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a:t>
            </a:r>
            <a:r>
              <a:rPr lang="en-US" spc="27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26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newly</a:t>
            </a:r>
            <a:r>
              <a:rPr lang="en-US" spc="27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developed</a:t>
            </a:r>
            <a:r>
              <a:rPr lang="en-US" spc="-29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consumes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less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processing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time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all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details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are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updated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processed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immediately. since the screen provides online help messages and is, very user-friendly, any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user</a:t>
            </a:r>
            <a:r>
              <a:rPr lang="en-US" spc="10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will</a:t>
            </a:r>
            <a:r>
              <a:rPr lang="en-US" spc="1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get</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familiarized</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with</a:t>
            </a:r>
            <a:r>
              <a:rPr lang="en-US" spc="1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its</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usage.</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Modules</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are</a:t>
            </a:r>
            <a:r>
              <a:rPr lang="en-US" spc="10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designed</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to</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be</a:t>
            </a:r>
            <a:r>
              <a:rPr lang="en-US" spc="10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highly</a:t>
            </a:r>
            <a:r>
              <a:rPr lang="en-US" spc="1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flexible</a:t>
            </a:r>
            <a:r>
              <a:rPr lang="en-US" spc="10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a:t>
            </a:r>
            <a:r>
              <a:rPr lang="en-US" spc="10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that </a:t>
            </a:r>
            <a:r>
              <a:rPr lang="en-US" spc="-29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failure</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requirements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can be easily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added to</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modules without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facing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many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problems.</a:t>
            </a:r>
            <a:endParaRPr lang="en-IN"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600"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6120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2">
            <a:extLst>
              <a:ext uri="{FF2B5EF4-FFF2-40B4-BE49-F238E27FC236}">
                <a16:creationId xmlns:a16="http://schemas.microsoft.com/office/drawing/2014/main" id="{3153033E-E257-7605-48E7-1E34483B22AC}"/>
              </a:ext>
            </a:extLst>
          </p:cNvPr>
          <p:cNvSpPr>
            <a:spLocks noChangeArrowheads="1"/>
          </p:cNvSpPr>
          <p:nvPr/>
        </p:nvSpPr>
        <p:spPr bwMode="auto">
          <a:xfrm>
            <a:off x="2340529" y="505275"/>
            <a:ext cx="145968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latin typeface="Arial" panose="020B0604020202020204" pitchFamily="34" charset="0"/>
              </a:rPr>
              <a:t>MENU TREE</a:t>
            </a:r>
            <a:endParaRPr kumimoji="0" lang="en-US" altLang="en-US" sz="800" b="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F26CDFB-EB80-C7B5-DB52-4108CCBA7A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6535" y="724620"/>
            <a:ext cx="5342522" cy="6028688"/>
          </a:xfrm>
          <a:prstGeom prst="rect">
            <a:avLst/>
          </a:prstGeom>
          <a:noFill/>
          <a:ln>
            <a:noFill/>
          </a:ln>
        </p:spPr>
      </p:pic>
    </p:spTree>
    <p:extLst>
      <p:ext uri="{BB962C8B-B14F-4D97-AF65-F5344CB8AC3E}">
        <p14:creationId xmlns:p14="http://schemas.microsoft.com/office/powerpoint/2010/main" val="211968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06D04D-656D-D484-E076-A959B2CA924E}"/>
              </a:ext>
            </a:extLst>
          </p:cNvPr>
          <p:cNvSpPr txBox="1"/>
          <p:nvPr/>
        </p:nvSpPr>
        <p:spPr>
          <a:xfrm>
            <a:off x="218500" y="166401"/>
            <a:ext cx="4592055" cy="3166701"/>
          </a:xfrm>
          <a:prstGeom prst="rect">
            <a:avLst/>
          </a:prstGeom>
          <a:noFill/>
        </p:spPr>
        <p:txBody>
          <a:bodyPr wrap="square">
            <a:spAutoFit/>
          </a:bodyPr>
          <a:lstStyle/>
          <a:p>
            <a:pPr marL="742950" lvl="1" indent="-285750">
              <a:lnSpc>
                <a:spcPct val="200000"/>
              </a:lnSpc>
              <a:spcBef>
                <a:spcPts val="1080"/>
              </a:spcBef>
              <a:spcAft>
                <a:spcPts val="0"/>
              </a:spcAft>
              <a:buSzPts val="1200"/>
              <a:buFont typeface="Times New Roman" panose="02020603050405020304" pitchFamily="18" charset="0"/>
              <a:buAutoNum type="arabicPeriod"/>
              <a:tabLst>
                <a:tab pos="638175" algn="l"/>
              </a:tabLst>
            </a:pPr>
            <a:r>
              <a:rPr lang="en-US" sz="1400" b="1" spc="-20" dirty="0">
                <a:effectLst/>
                <a:latin typeface="Times New Roman" panose="02020603050405020304" pitchFamily="18" charset="0"/>
                <a:ea typeface="Times New Roman" panose="02020603050405020304" pitchFamily="18" charset="0"/>
              </a:rPr>
              <a:t>MODULE</a:t>
            </a:r>
            <a:r>
              <a:rPr lang="en-US" sz="1400" b="1" spc="-15" dirty="0">
                <a:effectLst/>
                <a:latin typeface="Times New Roman" panose="02020603050405020304" pitchFamily="18" charset="0"/>
                <a:ea typeface="Times New Roman" panose="02020603050405020304" pitchFamily="18" charset="0"/>
              </a:rPr>
              <a:t> </a:t>
            </a:r>
            <a:r>
              <a:rPr lang="en-US" sz="1400" b="1" spc="-20" dirty="0">
                <a:effectLst/>
                <a:latin typeface="Times New Roman" panose="02020603050405020304" pitchFamily="18" charset="0"/>
                <a:ea typeface="Times New Roman" panose="02020603050405020304" pitchFamily="18" charset="0"/>
              </a:rPr>
              <a:t>DESCRIPTION</a:t>
            </a:r>
            <a:endParaRPr lang="en-IN" sz="1400" b="1" spc="-20" dirty="0">
              <a:effectLst/>
              <a:latin typeface="Times New Roman" panose="02020603050405020304" pitchFamily="18" charset="0"/>
              <a:ea typeface="Times New Roman" panose="02020603050405020304" pitchFamily="18" charset="0"/>
            </a:endParaRPr>
          </a:p>
          <a:p>
            <a:pPr marL="408940">
              <a:spcBef>
                <a:spcPts val="690"/>
              </a:spcBef>
              <a:spcAft>
                <a:spcPts val="0"/>
              </a:spcAft>
            </a:pP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modules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included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system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endParaRPr lang="en-IN" sz="1600" dirty="0">
              <a:effectLst/>
              <a:latin typeface="Times New Roman" panose="02020603050405020304" pitchFamily="18" charset="0"/>
              <a:ea typeface="Times New Roman" panose="02020603050405020304" pitchFamily="18" charset="0"/>
            </a:endParaRPr>
          </a:p>
          <a:p>
            <a:pPr marL="408940">
              <a:spcBef>
                <a:spcPts val="690"/>
              </a:spcBef>
              <a:spcAft>
                <a:spcPts val="0"/>
              </a:spcAf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457200" indent="457200"/>
            <a:r>
              <a:rPr lang="en-US" sz="14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nSpc>
                <a:spcPct val="115000"/>
              </a:lnSpc>
              <a:spcAft>
                <a:spcPts val="1000"/>
              </a:spcAft>
            </a:pPr>
            <a:endParaRPr lang="en-IN" sz="1400" dirty="0">
              <a:effectLst/>
              <a:latin typeface="Times New Roman" panose="02020603050405020304" pitchFamily="18" charset="0"/>
              <a:ea typeface="Times New Roman" panose="02020603050405020304" pitchFamily="18" charset="0"/>
            </a:endParaRPr>
          </a:p>
          <a:p>
            <a:pPr marL="457200" indent="457200"/>
            <a:endParaRPr lang="en-IN" sz="1400" dirty="0">
              <a:effectLst/>
              <a:latin typeface="Times New Roman" panose="02020603050405020304" pitchFamily="18" charset="0"/>
              <a:ea typeface="Times New Roman" panose="02020603050405020304" pitchFamily="18" charset="0"/>
            </a:endParaRPr>
          </a:p>
          <a:p>
            <a:pPr marL="457200" indent="457200"/>
            <a:r>
              <a:rPr lang="en-US" sz="14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p:txBody>
      </p:sp>
      <p:pic>
        <p:nvPicPr>
          <p:cNvPr id="2" name="Picture Placeholder 8">
            <a:extLst>
              <a:ext uri="{FF2B5EF4-FFF2-40B4-BE49-F238E27FC236}">
                <a16:creationId xmlns:a16="http://schemas.microsoft.com/office/drawing/2014/main" id="{E8A40237-71DB-E401-2610-0DE4ECEE0B1B}"/>
              </a:ext>
            </a:extLst>
          </p:cNvPr>
          <p:cNvPicPr>
            <a:picLocks noChangeAspect="1"/>
          </p:cNvPicPr>
          <p:nvPr/>
        </p:nvPicPr>
        <p:blipFill>
          <a:blip r:embed="rId3">
            <a:extLst>
              <a:ext uri="{28A0092B-C50C-407E-A947-70E740481C1C}">
                <a14:useLocalDpi xmlns:a14="http://schemas.microsoft.com/office/drawing/2010/main" val="0"/>
              </a:ext>
            </a:extLst>
          </a:blip>
          <a:srcRect l="18319" r="18319"/>
          <a:stretch/>
        </p:blipFill>
        <p:spPr>
          <a:xfrm>
            <a:off x="5836378" y="10"/>
            <a:ext cx="6445914" cy="6857990"/>
          </a:xfrm>
          <a:prstGeom prst="rect">
            <a:avLst/>
          </a:prstGeom>
        </p:spPr>
      </p:pic>
      <p:sp>
        <p:nvSpPr>
          <p:cNvPr id="4" name="TextBox 3">
            <a:extLst>
              <a:ext uri="{FF2B5EF4-FFF2-40B4-BE49-F238E27FC236}">
                <a16:creationId xmlns:a16="http://schemas.microsoft.com/office/drawing/2014/main" id="{9D9C8652-EF73-41A7-09FC-45A6594BD276}"/>
              </a:ext>
            </a:extLst>
          </p:cNvPr>
          <p:cNvSpPr txBox="1"/>
          <p:nvPr/>
        </p:nvSpPr>
        <p:spPr>
          <a:xfrm>
            <a:off x="891178" y="902859"/>
            <a:ext cx="6094602" cy="4100481"/>
          </a:xfrm>
          <a:prstGeom prst="rect">
            <a:avLst/>
          </a:prstGeom>
          <a:noFill/>
        </p:spPr>
        <p:txBody>
          <a:bodyPr wrap="square">
            <a:spAutoFit/>
          </a:bodyPr>
          <a:lstStyle/>
          <a:p>
            <a:pPr>
              <a:lnSpc>
                <a:spcPct val="300000"/>
              </a:lnSpc>
            </a:pPr>
            <a:r>
              <a:rPr lang="en-US" dirty="0"/>
              <a:t>1.Student Module</a:t>
            </a:r>
          </a:p>
          <a:p>
            <a:pPr>
              <a:lnSpc>
                <a:spcPct val="300000"/>
              </a:lnSpc>
            </a:pPr>
            <a:r>
              <a:rPr lang="en-US" dirty="0"/>
              <a:t>2.Teacher module</a:t>
            </a:r>
          </a:p>
          <a:p>
            <a:pPr>
              <a:lnSpc>
                <a:spcPct val="300000"/>
              </a:lnSpc>
            </a:pPr>
            <a:r>
              <a:rPr lang="en-US" dirty="0"/>
              <a:t>3.HOD Module</a:t>
            </a:r>
          </a:p>
          <a:p>
            <a:pPr>
              <a:lnSpc>
                <a:spcPct val="300000"/>
              </a:lnSpc>
            </a:pPr>
            <a:r>
              <a:rPr lang="en-US" dirty="0"/>
              <a:t>4.Admin module</a:t>
            </a:r>
          </a:p>
          <a:p>
            <a:pPr>
              <a:lnSpc>
                <a:spcPct val="300000"/>
              </a:lnSpc>
            </a:pPr>
            <a:r>
              <a:rPr lang="en-US" dirty="0"/>
              <a:t>5.Library Management</a:t>
            </a:r>
          </a:p>
        </p:txBody>
      </p:sp>
      <p:sp>
        <p:nvSpPr>
          <p:cNvPr id="5" name="Rectangle 4">
            <a:extLst>
              <a:ext uri="{FF2B5EF4-FFF2-40B4-BE49-F238E27FC236}">
                <a16:creationId xmlns:a16="http://schemas.microsoft.com/office/drawing/2014/main" id="{B7F28B3D-BA47-C6D0-0FF1-EED3D63B5C2E}"/>
              </a:ext>
            </a:extLst>
          </p:cNvPr>
          <p:cNvSpPr/>
          <p:nvPr/>
        </p:nvSpPr>
        <p:spPr>
          <a:xfrm>
            <a:off x="494950" y="2533475"/>
            <a:ext cx="3053593" cy="27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9B7A1FB0-8D79-B2FC-D882-E8D967AA16AB}"/>
              </a:ext>
            </a:extLst>
          </p:cNvPr>
          <p:cNvCxnSpPr>
            <a:cxnSpLocks/>
          </p:cNvCxnSpPr>
          <p:nvPr/>
        </p:nvCxnSpPr>
        <p:spPr>
          <a:xfrm>
            <a:off x="402672" y="5654180"/>
            <a:ext cx="3296873" cy="0"/>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9322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8B0B39C-39EC-A210-4D01-1DCA25BF62F7}"/>
              </a:ext>
            </a:extLst>
          </p:cNvPr>
          <p:cNvSpPr>
            <a:spLocks noChangeArrowheads="1"/>
          </p:cNvSpPr>
          <p:nvPr/>
        </p:nvSpPr>
        <p:spPr bwMode="auto">
          <a:xfrm>
            <a:off x="587229" y="15267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LEVEL 0: Digital Edu Online Education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0553E7A4-D9F1-3340-363C-13B064942495}"/>
              </a:ext>
            </a:extLst>
          </p:cNvPr>
          <p:cNvSpPr>
            <a:spLocks noChangeArrowheads="1"/>
          </p:cNvSpPr>
          <p:nvPr/>
        </p:nvSpPr>
        <p:spPr bwMode="auto">
          <a:xfrm>
            <a:off x="0" y="1820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50138" tIns="5713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6" name="Picture 4" descr="Powerpoint Template - Fotolip.com Rich image and wallpaper">
            <a:extLst>
              <a:ext uri="{FF2B5EF4-FFF2-40B4-BE49-F238E27FC236}">
                <a16:creationId xmlns:a16="http://schemas.microsoft.com/office/drawing/2014/main" id="{826C1D3C-64A7-9546-8844-B9C4838181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4357"/>
          <a:stretch/>
        </p:blipFill>
        <p:spPr bwMode="auto">
          <a:xfrm flipH="1">
            <a:off x="9136625" y="0"/>
            <a:ext cx="3055375" cy="6858000"/>
          </a:xfrm>
          <a:prstGeom prst="rect">
            <a:avLst/>
          </a:prstGeom>
          <a:noFill/>
          <a:effectLst>
            <a:glow rad="1270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26BD6EE7-0A1D-E6D3-0EB0-A83C8739A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5602" y="2537558"/>
            <a:ext cx="7660795" cy="178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512844"/>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lassic Company All Hands_Win32_MS v3" id="{1F352A5D-0EBE-49A2-9FF7-DEF81AB6F3C6}" vid="{D35781EA-2188-4D84-8966-791644CE1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879E6-8FFE-4154-8F2A-F7518B89B376}">
  <ds:schemaRefs>
    <ds:schemaRef ds:uri="16c05727-aa75-4e4a-9b5f-8a80a1165891"/>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71af3243-3dd4-4a8d-8c0d-dd76da1f02a5"/>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3.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company all hands presentation</Template>
  <TotalTime>1126</TotalTime>
  <Words>1726</Words>
  <Application>Microsoft Office PowerPoint</Application>
  <PresentationFormat>Widescreen</PresentationFormat>
  <Paragraphs>583</Paragraphs>
  <Slides>41</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Adobe Devanagari</vt:lpstr>
      <vt:lpstr>Arial</vt:lpstr>
      <vt:lpstr>Calibri</vt:lpstr>
      <vt:lpstr>Calibri Light</vt:lpstr>
      <vt:lpstr>Symbol</vt:lpstr>
      <vt:lpstr>Times New Roman</vt:lpstr>
      <vt:lpstr>Wingdings</vt:lpstr>
      <vt:lpstr>RetrospectVTI</vt:lpstr>
      <vt:lpstr>Digital Edu</vt:lpstr>
      <vt:lpstr>INDEX</vt:lpstr>
      <vt:lpstr>Abstract</vt:lpstr>
      <vt:lpstr>EXISTING SYSTEM</vt:lpstr>
      <vt:lpstr>PROPOSED SYSTEM</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Philosophy</vt:lpstr>
      <vt:lpstr>Key Project Updates</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Edu</dc:title>
  <dc:creator>Jyothish SL</dc:creator>
  <cp:lastModifiedBy>Jyothish SL</cp:lastModifiedBy>
  <cp:revision>16</cp:revision>
  <dcterms:created xsi:type="dcterms:W3CDTF">2023-03-22T05:12:38Z</dcterms:created>
  <dcterms:modified xsi:type="dcterms:W3CDTF">2023-03-23T13:02:38Z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